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3" r:id="rId3"/>
    <p:sldId id="258" r:id="rId4"/>
    <p:sldId id="272" r:id="rId5"/>
    <p:sldId id="273" r:id="rId6"/>
    <p:sldId id="264" r:id="rId7"/>
    <p:sldId id="265" r:id="rId8"/>
    <p:sldId id="267" r:id="rId9"/>
    <p:sldId id="269" r:id="rId10"/>
    <p:sldId id="266" r:id="rId11"/>
    <p:sldId id="270" r:id="rId12"/>
    <p:sldId id="271" r:id="rId13"/>
    <p:sldId id="256" r:id="rId14"/>
    <p:sldId id="261" r:id="rId15"/>
    <p:sldId id="260" r:id="rId16"/>
    <p:sldId id="262" r:id="rId17"/>
    <p:sldId id="2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6BC6BA-D8B3-4E6B-9445-908E7EE287E5}" v="45" dt="2024-03-02T22:32:19.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2T22:41:30.277"/>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0,'29'12,"-8"-1,15-4,0-1,1-1,-1-3,1 0,52-6,-4 1,3687 0,-1912 6,-167-3,-1662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2T22:42:24.189"/>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44FF-5D42-7E14-8CCE-23A562302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851175-46F9-0424-06E5-4DCC4AE777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BA354C-462E-8EA3-66C5-DAEFAB066C97}"/>
              </a:ext>
            </a:extLst>
          </p:cNvPr>
          <p:cNvSpPr>
            <a:spLocks noGrp="1"/>
          </p:cNvSpPr>
          <p:nvPr>
            <p:ph type="dt" sz="half" idx="10"/>
          </p:nvPr>
        </p:nvSpPr>
        <p:spPr/>
        <p:txBody>
          <a:bodyPr/>
          <a:lstStyle/>
          <a:p>
            <a:fld id="{B2B69EE7-A24F-4071-9D60-BC2D33BE38BB}" type="datetimeFigureOut">
              <a:rPr lang="en-US" smtClean="0"/>
              <a:t>3/5/2024</a:t>
            </a:fld>
            <a:endParaRPr lang="en-US"/>
          </a:p>
        </p:txBody>
      </p:sp>
      <p:sp>
        <p:nvSpPr>
          <p:cNvPr id="5" name="Footer Placeholder 4">
            <a:extLst>
              <a:ext uri="{FF2B5EF4-FFF2-40B4-BE49-F238E27FC236}">
                <a16:creationId xmlns:a16="http://schemas.microsoft.com/office/drawing/2014/main" id="{339B0658-FD07-E447-C7F6-D701116FD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46E83-1B4A-5FBD-EE33-D48275AEAEAF}"/>
              </a:ext>
            </a:extLst>
          </p:cNvPr>
          <p:cNvSpPr>
            <a:spLocks noGrp="1"/>
          </p:cNvSpPr>
          <p:nvPr>
            <p:ph type="sldNum" sz="quarter" idx="12"/>
          </p:nvPr>
        </p:nvSpPr>
        <p:spPr/>
        <p:txBody>
          <a:bodyPr/>
          <a:lstStyle/>
          <a:p>
            <a:fld id="{3DADCA3B-FF8D-4D23-B6F6-7BD143F42B24}" type="slidenum">
              <a:rPr lang="en-US" smtClean="0"/>
              <a:t>‹#›</a:t>
            </a:fld>
            <a:endParaRPr lang="en-US"/>
          </a:p>
        </p:txBody>
      </p:sp>
    </p:spTree>
    <p:extLst>
      <p:ext uri="{BB962C8B-B14F-4D97-AF65-F5344CB8AC3E}">
        <p14:creationId xmlns:p14="http://schemas.microsoft.com/office/powerpoint/2010/main" val="3914420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BAE3A-8579-8CD8-65AE-2C4F562E6C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E23C8C-69ED-E64C-D459-CC30D9CC9F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DC14B-7EC6-F5B0-21C3-BC914BCBA982}"/>
              </a:ext>
            </a:extLst>
          </p:cNvPr>
          <p:cNvSpPr>
            <a:spLocks noGrp="1"/>
          </p:cNvSpPr>
          <p:nvPr>
            <p:ph type="dt" sz="half" idx="10"/>
          </p:nvPr>
        </p:nvSpPr>
        <p:spPr/>
        <p:txBody>
          <a:bodyPr/>
          <a:lstStyle/>
          <a:p>
            <a:fld id="{B2B69EE7-A24F-4071-9D60-BC2D33BE38BB}" type="datetimeFigureOut">
              <a:rPr lang="en-US" smtClean="0"/>
              <a:t>3/5/2024</a:t>
            </a:fld>
            <a:endParaRPr lang="en-US"/>
          </a:p>
        </p:txBody>
      </p:sp>
      <p:sp>
        <p:nvSpPr>
          <p:cNvPr id="5" name="Footer Placeholder 4">
            <a:extLst>
              <a:ext uri="{FF2B5EF4-FFF2-40B4-BE49-F238E27FC236}">
                <a16:creationId xmlns:a16="http://schemas.microsoft.com/office/drawing/2014/main" id="{040B189B-0BF2-5D97-DCC0-39B33ED4A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79A0A-A3EB-D490-6FDF-4A82A9C27F99}"/>
              </a:ext>
            </a:extLst>
          </p:cNvPr>
          <p:cNvSpPr>
            <a:spLocks noGrp="1"/>
          </p:cNvSpPr>
          <p:nvPr>
            <p:ph type="sldNum" sz="quarter" idx="12"/>
          </p:nvPr>
        </p:nvSpPr>
        <p:spPr/>
        <p:txBody>
          <a:bodyPr/>
          <a:lstStyle/>
          <a:p>
            <a:fld id="{3DADCA3B-FF8D-4D23-B6F6-7BD143F42B24}" type="slidenum">
              <a:rPr lang="en-US" smtClean="0"/>
              <a:t>‹#›</a:t>
            </a:fld>
            <a:endParaRPr lang="en-US"/>
          </a:p>
        </p:txBody>
      </p:sp>
    </p:spTree>
    <p:extLst>
      <p:ext uri="{BB962C8B-B14F-4D97-AF65-F5344CB8AC3E}">
        <p14:creationId xmlns:p14="http://schemas.microsoft.com/office/powerpoint/2010/main" val="213114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36A4CA-77F9-D6F3-7CA2-35C92D2C78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5CA69B-9334-30DF-7047-3AF2F0FF2F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83736-D70E-59B6-765C-790338ABECC5}"/>
              </a:ext>
            </a:extLst>
          </p:cNvPr>
          <p:cNvSpPr>
            <a:spLocks noGrp="1"/>
          </p:cNvSpPr>
          <p:nvPr>
            <p:ph type="dt" sz="half" idx="10"/>
          </p:nvPr>
        </p:nvSpPr>
        <p:spPr/>
        <p:txBody>
          <a:bodyPr/>
          <a:lstStyle/>
          <a:p>
            <a:fld id="{B2B69EE7-A24F-4071-9D60-BC2D33BE38BB}" type="datetimeFigureOut">
              <a:rPr lang="en-US" smtClean="0"/>
              <a:t>3/5/2024</a:t>
            </a:fld>
            <a:endParaRPr lang="en-US"/>
          </a:p>
        </p:txBody>
      </p:sp>
      <p:sp>
        <p:nvSpPr>
          <p:cNvPr id="5" name="Footer Placeholder 4">
            <a:extLst>
              <a:ext uri="{FF2B5EF4-FFF2-40B4-BE49-F238E27FC236}">
                <a16:creationId xmlns:a16="http://schemas.microsoft.com/office/drawing/2014/main" id="{10C7910C-7CB0-CE7F-27BE-5410CA42F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0DD38-8CEB-AE88-2756-795E0363F54E}"/>
              </a:ext>
            </a:extLst>
          </p:cNvPr>
          <p:cNvSpPr>
            <a:spLocks noGrp="1"/>
          </p:cNvSpPr>
          <p:nvPr>
            <p:ph type="sldNum" sz="quarter" idx="12"/>
          </p:nvPr>
        </p:nvSpPr>
        <p:spPr/>
        <p:txBody>
          <a:bodyPr/>
          <a:lstStyle/>
          <a:p>
            <a:fld id="{3DADCA3B-FF8D-4D23-B6F6-7BD143F42B24}" type="slidenum">
              <a:rPr lang="en-US" smtClean="0"/>
              <a:t>‹#›</a:t>
            </a:fld>
            <a:endParaRPr lang="en-US"/>
          </a:p>
        </p:txBody>
      </p:sp>
    </p:spTree>
    <p:extLst>
      <p:ext uri="{BB962C8B-B14F-4D97-AF65-F5344CB8AC3E}">
        <p14:creationId xmlns:p14="http://schemas.microsoft.com/office/powerpoint/2010/main" val="260344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AB06-C2E5-BB4D-0F88-7D518579B1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89C99A-D013-0EAD-A164-D70BA826C0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1DEA6-E938-9CBD-13B7-18B4DE4A87FA}"/>
              </a:ext>
            </a:extLst>
          </p:cNvPr>
          <p:cNvSpPr>
            <a:spLocks noGrp="1"/>
          </p:cNvSpPr>
          <p:nvPr>
            <p:ph type="dt" sz="half" idx="10"/>
          </p:nvPr>
        </p:nvSpPr>
        <p:spPr/>
        <p:txBody>
          <a:bodyPr/>
          <a:lstStyle/>
          <a:p>
            <a:fld id="{B2B69EE7-A24F-4071-9D60-BC2D33BE38BB}" type="datetimeFigureOut">
              <a:rPr lang="en-US" smtClean="0"/>
              <a:t>3/5/2024</a:t>
            </a:fld>
            <a:endParaRPr lang="en-US"/>
          </a:p>
        </p:txBody>
      </p:sp>
      <p:sp>
        <p:nvSpPr>
          <p:cNvPr id="5" name="Footer Placeholder 4">
            <a:extLst>
              <a:ext uri="{FF2B5EF4-FFF2-40B4-BE49-F238E27FC236}">
                <a16:creationId xmlns:a16="http://schemas.microsoft.com/office/drawing/2014/main" id="{1E622526-8E8C-5516-6386-EDB6CEA1C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342D8-F5EB-C15D-A7B4-7D7CBC552EE6}"/>
              </a:ext>
            </a:extLst>
          </p:cNvPr>
          <p:cNvSpPr>
            <a:spLocks noGrp="1"/>
          </p:cNvSpPr>
          <p:nvPr>
            <p:ph type="sldNum" sz="quarter" idx="12"/>
          </p:nvPr>
        </p:nvSpPr>
        <p:spPr/>
        <p:txBody>
          <a:bodyPr/>
          <a:lstStyle/>
          <a:p>
            <a:fld id="{3DADCA3B-FF8D-4D23-B6F6-7BD143F42B24}" type="slidenum">
              <a:rPr lang="en-US" smtClean="0"/>
              <a:t>‹#›</a:t>
            </a:fld>
            <a:endParaRPr lang="en-US"/>
          </a:p>
        </p:txBody>
      </p:sp>
    </p:spTree>
    <p:extLst>
      <p:ext uri="{BB962C8B-B14F-4D97-AF65-F5344CB8AC3E}">
        <p14:creationId xmlns:p14="http://schemas.microsoft.com/office/powerpoint/2010/main" val="209302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4BF1-72B9-286D-D643-95D2D25C9F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DBA6A-250C-A5A0-87D4-61D80E0AE4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098DF6-77A9-C88E-CFC1-1A81CE353EB1}"/>
              </a:ext>
            </a:extLst>
          </p:cNvPr>
          <p:cNvSpPr>
            <a:spLocks noGrp="1"/>
          </p:cNvSpPr>
          <p:nvPr>
            <p:ph type="dt" sz="half" idx="10"/>
          </p:nvPr>
        </p:nvSpPr>
        <p:spPr/>
        <p:txBody>
          <a:bodyPr/>
          <a:lstStyle/>
          <a:p>
            <a:fld id="{B2B69EE7-A24F-4071-9D60-BC2D33BE38BB}" type="datetimeFigureOut">
              <a:rPr lang="en-US" smtClean="0"/>
              <a:t>3/5/2024</a:t>
            </a:fld>
            <a:endParaRPr lang="en-US"/>
          </a:p>
        </p:txBody>
      </p:sp>
      <p:sp>
        <p:nvSpPr>
          <p:cNvPr id="5" name="Footer Placeholder 4">
            <a:extLst>
              <a:ext uri="{FF2B5EF4-FFF2-40B4-BE49-F238E27FC236}">
                <a16:creationId xmlns:a16="http://schemas.microsoft.com/office/drawing/2014/main" id="{49BAD2E1-A053-078F-954A-67D3B4483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602D0-8FEC-A19C-A7E8-48F7081B654D}"/>
              </a:ext>
            </a:extLst>
          </p:cNvPr>
          <p:cNvSpPr>
            <a:spLocks noGrp="1"/>
          </p:cNvSpPr>
          <p:nvPr>
            <p:ph type="sldNum" sz="quarter" idx="12"/>
          </p:nvPr>
        </p:nvSpPr>
        <p:spPr/>
        <p:txBody>
          <a:bodyPr/>
          <a:lstStyle/>
          <a:p>
            <a:fld id="{3DADCA3B-FF8D-4D23-B6F6-7BD143F42B24}" type="slidenum">
              <a:rPr lang="en-US" smtClean="0"/>
              <a:t>‹#›</a:t>
            </a:fld>
            <a:endParaRPr lang="en-US"/>
          </a:p>
        </p:txBody>
      </p:sp>
    </p:spTree>
    <p:extLst>
      <p:ext uri="{BB962C8B-B14F-4D97-AF65-F5344CB8AC3E}">
        <p14:creationId xmlns:p14="http://schemas.microsoft.com/office/powerpoint/2010/main" val="427048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379A-19F1-F917-EA52-8E98043F6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8DF98-3C6C-C845-4377-7EA1FEE251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FE4365-937C-F5B9-A81E-02C57E7DE4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B6575D-0B53-3F70-CE38-CDE4CDB7FEFA}"/>
              </a:ext>
            </a:extLst>
          </p:cNvPr>
          <p:cNvSpPr>
            <a:spLocks noGrp="1"/>
          </p:cNvSpPr>
          <p:nvPr>
            <p:ph type="dt" sz="half" idx="10"/>
          </p:nvPr>
        </p:nvSpPr>
        <p:spPr/>
        <p:txBody>
          <a:bodyPr/>
          <a:lstStyle/>
          <a:p>
            <a:fld id="{B2B69EE7-A24F-4071-9D60-BC2D33BE38BB}" type="datetimeFigureOut">
              <a:rPr lang="en-US" smtClean="0"/>
              <a:t>3/5/2024</a:t>
            </a:fld>
            <a:endParaRPr lang="en-US"/>
          </a:p>
        </p:txBody>
      </p:sp>
      <p:sp>
        <p:nvSpPr>
          <p:cNvPr id="6" name="Footer Placeholder 5">
            <a:extLst>
              <a:ext uri="{FF2B5EF4-FFF2-40B4-BE49-F238E27FC236}">
                <a16:creationId xmlns:a16="http://schemas.microsoft.com/office/drawing/2014/main" id="{07F292A0-319B-4956-3124-A5F42D6A9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88561-A3D1-7C85-ED70-45EAC85C7459}"/>
              </a:ext>
            </a:extLst>
          </p:cNvPr>
          <p:cNvSpPr>
            <a:spLocks noGrp="1"/>
          </p:cNvSpPr>
          <p:nvPr>
            <p:ph type="sldNum" sz="quarter" idx="12"/>
          </p:nvPr>
        </p:nvSpPr>
        <p:spPr/>
        <p:txBody>
          <a:bodyPr/>
          <a:lstStyle/>
          <a:p>
            <a:fld id="{3DADCA3B-FF8D-4D23-B6F6-7BD143F42B24}" type="slidenum">
              <a:rPr lang="en-US" smtClean="0"/>
              <a:t>‹#›</a:t>
            </a:fld>
            <a:endParaRPr lang="en-US"/>
          </a:p>
        </p:txBody>
      </p:sp>
    </p:spTree>
    <p:extLst>
      <p:ext uri="{BB962C8B-B14F-4D97-AF65-F5344CB8AC3E}">
        <p14:creationId xmlns:p14="http://schemas.microsoft.com/office/powerpoint/2010/main" val="335251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B6D32-D664-0222-3368-B2B19DCB94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2433E7-41A7-B694-07F6-0C2DBDA8D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C79FF1-E073-B87B-EF97-0A862DE861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CD806C-7E60-151B-24F4-2AAD4DAD7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A28C4-38A0-B67B-F407-8E420E2EC1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B3804-2FE4-DB71-FF1D-F95F9C365273}"/>
              </a:ext>
            </a:extLst>
          </p:cNvPr>
          <p:cNvSpPr>
            <a:spLocks noGrp="1"/>
          </p:cNvSpPr>
          <p:nvPr>
            <p:ph type="dt" sz="half" idx="10"/>
          </p:nvPr>
        </p:nvSpPr>
        <p:spPr/>
        <p:txBody>
          <a:bodyPr/>
          <a:lstStyle/>
          <a:p>
            <a:fld id="{B2B69EE7-A24F-4071-9D60-BC2D33BE38BB}" type="datetimeFigureOut">
              <a:rPr lang="en-US" smtClean="0"/>
              <a:t>3/5/2024</a:t>
            </a:fld>
            <a:endParaRPr lang="en-US"/>
          </a:p>
        </p:txBody>
      </p:sp>
      <p:sp>
        <p:nvSpPr>
          <p:cNvPr id="8" name="Footer Placeholder 7">
            <a:extLst>
              <a:ext uri="{FF2B5EF4-FFF2-40B4-BE49-F238E27FC236}">
                <a16:creationId xmlns:a16="http://schemas.microsoft.com/office/drawing/2014/main" id="{E2838CD3-FFBD-3C5C-5F3F-B81F53E33F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7E7A67-C93A-822E-78D3-BB41804A23F2}"/>
              </a:ext>
            </a:extLst>
          </p:cNvPr>
          <p:cNvSpPr>
            <a:spLocks noGrp="1"/>
          </p:cNvSpPr>
          <p:nvPr>
            <p:ph type="sldNum" sz="quarter" idx="12"/>
          </p:nvPr>
        </p:nvSpPr>
        <p:spPr/>
        <p:txBody>
          <a:bodyPr/>
          <a:lstStyle/>
          <a:p>
            <a:fld id="{3DADCA3B-FF8D-4D23-B6F6-7BD143F42B24}" type="slidenum">
              <a:rPr lang="en-US" smtClean="0"/>
              <a:t>‹#›</a:t>
            </a:fld>
            <a:endParaRPr lang="en-US"/>
          </a:p>
        </p:txBody>
      </p:sp>
    </p:spTree>
    <p:extLst>
      <p:ext uri="{BB962C8B-B14F-4D97-AF65-F5344CB8AC3E}">
        <p14:creationId xmlns:p14="http://schemas.microsoft.com/office/powerpoint/2010/main" val="32891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9428-CAA9-C210-3F4D-C3FD89887C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9FBCCC-73B8-B2B9-9832-D151D431BAE1}"/>
              </a:ext>
            </a:extLst>
          </p:cNvPr>
          <p:cNvSpPr>
            <a:spLocks noGrp="1"/>
          </p:cNvSpPr>
          <p:nvPr>
            <p:ph type="dt" sz="half" idx="10"/>
          </p:nvPr>
        </p:nvSpPr>
        <p:spPr/>
        <p:txBody>
          <a:bodyPr/>
          <a:lstStyle/>
          <a:p>
            <a:fld id="{B2B69EE7-A24F-4071-9D60-BC2D33BE38BB}" type="datetimeFigureOut">
              <a:rPr lang="en-US" smtClean="0"/>
              <a:t>3/5/2024</a:t>
            </a:fld>
            <a:endParaRPr lang="en-US"/>
          </a:p>
        </p:txBody>
      </p:sp>
      <p:sp>
        <p:nvSpPr>
          <p:cNvPr id="4" name="Footer Placeholder 3">
            <a:extLst>
              <a:ext uri="{FF2B5EF4-FFF2-40B4-BE49-F238E27FC236}">
                <a16:creationId xmlns:a16="http://schemas.microsoft.com/office/drawing/2014/main" id="{C9464E68-9E67-8FBC-0D99-36745DDF2E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81B429-1522-A94A-F98F-4941F50B21BB}"/>
              </a:ext>
            </a:extLst>
          </p:cNvPr>
          <p:cNvSpPr>
            <a:spLocks noGrp="1"/>
          </p:cNvSpPr>
          <p:nvPr>
            <p:ph type="sldNum" sz="quarter" idx="12"/>
          </p:nvPr>
        </p:nvSpPr>
        <p:spPr/>
        <p:txBody>
          <a:bodyPr/>
          <a:lstStyle/>
          <a:p>
            <a:fld id="{3DADCA3B-FF8D-4D23-B6F6-7BD143F42B24}" type="slidenum">
              <a:rPr lang="en-US" smtClean="0"/>
              <a:t>‹#›</a:t>
            </a:fld>
            <a:endParaRPr lang="en-US"/>
          </a:p>
        </p:txBody>
      </p:sp>
    </p:spTree>
    <p:extLst>
      <p:ext uri="{BB962C8B-B14F-4D97-AF65-F5344CB8AC3E}">
        <p14:creationId xmlns:p14="http://schemas.microsoft.com/office/powerpoint/2010/main" val="182279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CC23F1-CAC3-D60C-4A0C-0F6DF770F9F7}"/>
              </a:ext>
            </a:extLst>
          </p:cNvPr>
          <p:cNvSpPr>
            <a:spLocks noGrp="1"/>
          </p:cNvSpPr>
          <p:nvPr>
            <p:ph type="dt" sz="half" idx="10"/>
          </p:nvPr>
        </p:nvSpPr>
        <p:spPr/>
        <p:txBody>
          <a:bodyPr/>
          <a:lstStyle/>
          <a:p>
            <a:fld id="{B2B69EE7-A24F-4071-9D60-BC2D33BE38BB}" type="datetimeFigureOut">
              <a:rPr lang="en-US" smtClean="0"/>
              <a:t>3/5/2024</a:t>
            </a:fld>
            <a:endParaRPr lang="en-US"/>
          </a:p>
        </p:txBody>
      </p:sp>
      <p:sp>
        <p:nvSpPr>
          <p:cNvPr id="3" name="Footer Placeholder 2">
            <a:extLst>
              <a:ext uri="{FF2B5EF4-FFF2-40B4-BE49-F238E27FC236}">
                <a16:creationId xmlns:a16="http://schemas.microsoft.com/office/drawing/2014/main" id="{1ED9AAA5-E87D-729A-91F0-7F1C36806C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2C8C57-8448-A29A-795E-1B5F246BCB11}"/>
              </a:ext>
            </a:extLst>
          </p:cNvPr>
          <p:cNvSpPr>
            <a:spLocks noGrp="1"/>
          </p:cNvSpPr>
          <p:nvPr>
            <p:ph type="sldNum" sz="quarter" idx="12"/>
          </p:nvPr>
        </p:nvSpPr>
        <p:spPr/>
        <p:txBody>
          <a:bodyPr/>
          <a:lstStyle/>
          <a:p>
            <a:fld id="{3DADCA3B-FF8D-4D23-B6F6-7BD143F42B24}" type="slidenum">
              <a:rPr lang="en-US" smtClean="0"/>
              <a:t>‹#›</a:t>
            </a:fld>
            <a:endParaRPr lang="en-US"/>
          </a:p>
        </p:txBody>
      </p:sp>
    </p:spTree>
    <p:extLst>
      <p:ext uri="{BB962C8B-B14F-4D97-AF65-F5344CB8AC3E}">
        <p14:creationId xmlns:p14="http://schemas.microsoft.com/office/powerpoint/2010/main" val="203006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FC43-1A15-3C31-B317-AC9BBBDC6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6CCE4-1E1A-0740-1DED-F58AD96B58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562B20-22A7-A664-B7BD-005880121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85A17-6B0D-F4B4-940D-406C789D7ECE}"/>
              </a:ext>
            </a:extLst>
          </p:cNvPr>
          <p:cNvSpPr>
            <a:spLocks noGrp="1"/>
          </p:cNvSpPr>
          <p:nvPr>
            <p:ph type="dt" sz="half" idx="10"/>
          </p:nvPr>
        </p:nvSpPr>
        <p:spPr/>
        <p:txBody>
          <a:bodyPr/>
          <a:lstStyle/>
          <a:p>
            <a:fld id="{B2B69EE7-A24F-4071-9D60-BC2D33BE38BB}" type="datetimeFigureOut">
              <a:rPr lang="en-US" smtClean="0"/>
              <a:t>3/5/2024</a:t>
            </a:fld>
            <a:endParaRPr lang="en-US"/>
          </a:p>
        </p:txBody>
      </p:sp>
      <p:sp>
        <p:nvSpPr>
          <p:cNvPr id="6" name="Footer Placeholder 5">
            <a:extLst>
              <a:ext uri="{FF2B5EF4-FFF2-40B4-BE49-F238E27FC236}">
                <a16:creationId xmlns:a16="http://schemas.microsoft.com/office/drawing/2014/main" id="{EF1A85DB-CD12-F1A5-7A77-2B8947CE98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86A488-9837-6B31-89A5-3C6BBD127321}"/>
              </a:ext>
            </a:extLst>
          </p:cNvPr>
          <p:cNvSpPr>
            <a:spLocks noGrp="1"/>
          </p:cNvSpPr>
          <p:nvPr>
            <p:ph type="sldNum" sz="quarter" idx="12"/>
          </p:nvPr>
        </p:nvSpPr>
        <p:spPr/>
        <p:txBody>
          <a:bodyPr/>
          <a:lstStyle/>
          <a:p>
            <a:fld id="{3DADCA3B-FF8D-4D23-B6F6-7BD143F42B24}" type="slidenum">
              <a:rPr lang="en-US" smtClean="0"/>
              <a:t>‹#›</a:t>
            </a:fld>
            <a:endParaRPr lang="en-US"/>
          </a:p>
        </p:txBody>
      </p:sp>
    </p:spTree>
    <p:extLst>
      <p:ext uri="{BB962C8B-B14F-4D97-AF65-F5344CB8AC3E}">
        <p14:creationId xmlns:p14="http://schemas.microsoft.com/office/powerpoint/2010/main" val="354777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ED6D-7617-8803-FC4F-BB70403D0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F796E5-0925-3333-B8C7-5E31BD7FCB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96EC02-7652-0DF6-7150-A0B0B47AC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DDD29F-5C17-1797-5E9A-C582C2A756D4}"/>
              </a:ext>
            </a:extLst>
          </p:cNvPr>
          <p:cNvSpPr>
            <a:spLocks noGrp="1"/>
          </p:cNvSpPr>
          <p:nvPr>
            <p:ph type="dt" sz="half" idx="10"/>
          </p:nvPr>
        </p:nvSpPr>
        <p:spPr/>
        <p:txBody>
          <a:bodyPr/>
          <a:lstStyle/>
          <a:p>
            <a:fld id="{B2B69EE7-A24F-4071-9D60-BC2D33BE38BB}" type="datetimeFigureOut">
              <a:rPr lang="en-US" smtClean="0"/>
              <a:t>3/5/2024</a:t>
            </a:fld>
            <a:endParaRPr lang="en-US"/>
          </a:p>
        </p:txBody>
      </p:sp>
      <p:sp>
        <p:nvSpPr>
          <p:cNvPr id="6" name="Footer Placeholder 5">
            <a:extLst>
              <a:ext uri="{FF2B5EF4-FFF2-40B4-BE49-F238E27FC236}">
                <a16:creationId xmlns:a16="http://schemas.microsoft.com/office/drawing/2014/main" id="{2BB4659D-A181-5FF0-2CA2-93BD4A12E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2AF65A-C9E3-015B-8E12-9AB04627F466}"/>
              </a:ext>
            </a:extLst>
          </p:cNvPr>
          <p:cNvSpPr>
            <a:spLocks noGrp="1"/>
          </p:cNvSpPr>
          <p:nvPr>
            <p:ph type="sldNum" sz="quarter" idx="12"/>
          </p:nvPr>
        </p:nvSpPr>
        <p:spPr/>
        <p:txBody>
          <a:bodyPr/>
          <a:lstStyle/>
          <a:p>
            <a:fld id="{3DADCA3B-FF8D-4D23-B6F6-7BD143F42B24}" type="slidenum">
              <a:rPr lang="en-US" smtClean="0"/>
              <a:t>‹#›</a:t>
            </a:fld>
            <a:endParaRPr lang="en-US"/>
          </a:p>
        </p:txBody>
      </p:sp>
    </p:spTree>
    <p:extLst>
      <p:ext uri="{BB962C8B-B14F-4D97-AF65-F5344CB8AC3E}">
        <p14:creationId xmlns:p14="http://schemas.microsoft.com/office/powerpoint/2010/main" val="377231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4018-2DEA-D0AA-D4EF-16D2EA783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D3BA0E-5D64-D305-EC49-DFC3FE995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A60E9-3BFD-34B9-E979-C2D7054F78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B69EE7-A24F-4071-9D60-BC2D33BE38BB}" type="datetimeFigureOut">
              <a:rPr lang="en-US" smtClean="0"/>
              <a:t>3/5/2024</a:t>
            </a:fld>
            <a:endParaRPr lang="en-US"/>
          </a:p>
        </p:txBody>
      </p:sp>
      <p:sp>
        <p:nvSpPr>
          <p:cNvPr id="5" name="Footer Placeholder 4">
            <a:extLst>
              <a:ext uri="{FF2B5EF4-FFF2-40B4-BE49-F238E27FC236}">
                <a16:creationId xmlns:a16="http://schemas.microsoft.com/office/drawing/2014/main" id="{5ACD07FA-6787-E222-D919-67625F1597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440EA57-6CD0-84F6-0284-AA1D4A5959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ADCA3B-FF8D-4D23-B6F6-7BD143F42B24}" type="slidenum">
              <a:rPr lang="en-US" smtClean="0"/>
              <a:t>‹#›</a:t>
            </a:fld>
            <a:endParaRPr lang="en-US"/>
          </a:p>
        </p:txBody>
      </p:sp>
    </p:spTree>
    <p:extLst>
      <p:ext uri="{BB962C8B-B14F-4D97-AF65-F5344CB8AC3E}">
        <p14:creationId xmlns:p14="http://schemas.microsoft.com/office/powerpoint/2010/main" val="1354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hollerangetsitwrite.com/"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8.xml"/><Relationship Id="rId6" Type="http://schemas.openxmlformats.org/officeDocument/2006/relationships/customXml" Target="../ink/ink2.xml"/><Relationship Id="rId5" Type="http://schemas.openxmlformats.org/officeDocument/2006/relationships/image" Target="../media/image7.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0A964-209D-7231-1B45-127F7B7F97C8}"/>
            </a:ext>
          </a:extLst>
        </p:cNvPr>
        <p:cNvGrpSpPr/>
        <p:nvPr/>
      </p:nvGrpSpPr>
      <p:grpSpPr>
        <a:xfrm>
          <a:off x="0" y="0"/>
          <a:ext cx="0" cy="0"/>
          <a:chOff x="0" y="0"/>
          <a:chExt cx="0" cy="0"/>
        </a:xfrm>
      </p:grpSpPr>
      <p:pic>
        <p:nvPicPr>
          <p:cNvPr id="3" name="Picture 2" descr="A person in uniform and a person in uniform&#10;&#10;Description automatically generated">
            <a:extLst>
              <a:ext uri="{FF2B5EF4-FFF2-40B4-BE49-F238E27FC236}">
                <a16:creationId xmlns:a16="http://schemas.microsoft.com/office/drawing/2014/main" id="{BD9177CF-B42D-A1FF-3618-7E83B5CF8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644" y="2214869"/>
            <a:ext cx="2770452" cy="4074195"/>
          </a:xfrm>
          <a:prstGeom prst="rect">
            <a:avLst/>
          </a:prstGeom>
        </p:spPr>
      </p:pic>
      <p:pic>
        <p:nvPicPr>
          <p:cNvPr id="10" name="Picture 9">
            <a:extLst>
              <a:ext uri="{FF2B5EF4-FFF2-40B4-BE49-F238E27FC236}">
                <a16:creationId xmlns:a16="http://schemas.microsoft.com/office/drawing/2014/main" id="{9BECE8A9-3EDE-FD18-7B4A-3D7823B5E46F}"/>
              </a:ext>
            </a:extLst>
          </p:cNvPr>
          <p:cNvPicPr>
            <a:picLocks noChangeAspect="1"/>
          </p:cNvPicPr>
          <p:nvPr/>
        </p:nvPicPr>
        <p:blipFill>
          <a:blip r:embed="rId3"/>
          <a:stretch>
            <a:fillRect/>
          </a:stretch>
        </p:blipFill>
        <p:spPr>
          <a:xfrm>
            <a:off x="874644" y="398372"/>
            <a:ext cx="10959548" cy="1420925"/>
          </a:xfrm>
          <a:prstGeom prst="rect">
            <a:avLst/>
          </a:prstGeom>
        </p:spPr>
      </p:pic>
      <p:sp>
        <p:nvSpPr>
          <p:cNvPr id="12" name="TextBox 11">
            <a:extLst>
              <a:ext uri="{FF2B5EF4-FFF2-40B4-BE49-F238E27FC236}">
                <a16:creationId xmlns:a16="http://schemas.microsoft.com/office/drawing/2014/main" id="{07C6FD74-0529-EE15-5AF7-7458AAC66902}"/>
              </a:ext>
            </a:extLst>
          </p:cNvPr>
          <p:cNvSpPr txBox="1"/>
          <p:nvPr/>
        </p:nvSpPr>
        <p:spPr>
          <a:xfrm>
            <a:off x="4300332" y="2146037"/>
            <a:ext cx="7474226" cy="769441"/>
          </a:xfrm>
          <a:prstGeom prst="rect">
            <a:avLst/>
          </a:prstGeom>
          <a:noFill/>
        </p:spPr>
        <p:txBody>
          <a:bodyPr wrap="square" rtlCol="0">
            <a:spAutoFit/>
          </a:bodyPr>
          <a:lstStyle/>
          <a:p>
            <a:pPr algn="ctr"/>
            <a:r>
              <a:rPr lang="en-US" sz="4400" b="1" dirty="0">
                <a:latin typeface="Aptos" panose="020B0004020202020204" pitchFamily="34" charset="0"/>
              </a:rPr>
              <a:t>Book review by Jim Holleran </a:t>
            </a:r>
          </a:p>
        </p:txBody>
      </p:sp>
      <p:sp>
        <p:nvSpPr>
          <p:cNvPr id="14" name="TextBox 13">
            <a:extLst>
              <a:ext uri="{FF2B5EF4-FFF2-40B4-BE49-F238E27FC236}">
                <a16:creationId xmlns:a16="http://schemas.microsoft.com/office/drawing/2014/main" id="{72B2AFBB-13B9-E021-50BF-7C3C662D2EA9}"/>
              </a:ext>
            </a:extLst>
          </p:cNvPr>
          <p:cNvSpPr txBox="1"/>
          <p:nvPr/>
        </p:nvSpPr>
        <p:spPr>
          <a:xfrm>
            <a:off x="4465983" y="3193773"/>
            <a:ext cx="7195931" cy="3539430"/>
          </a:xfrm>
          <a:prstGeom prst="rect">
            <a:avLst/>
          </a:prstGeom>
          <a:noFill/>
        </p:spPr>
        <p:txBody>
          <a:bodyPr wrap="square" rtlCol="0">
            <a:spAutoFit/>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Adam Lazarus recaptures the unlikely 50-year friendship between an American odd couple. Boston Red Sox star Ted Williams was perhaps the greatest hitter in baseball history while Marine pilot John Glenn became the first astronaut to orbit the Earth. Williams became Glenn’s wingman for 8 combat missions during the Korean War.</a:t>
            </a:r>
          </a:p>
        </p:txBody>
      </p:sp>
    </p:spTree>
    <p:extLst>
      <p:ext uri="{BB962C8B-B14F-4D97-AF65-F5344CB8AC3E}">
        <p14:creationId xmlns:p14="http://schemas.microsoft.com/office/powerpoint/2010/main" val="2679327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E5165-593C-DB0C-9B4D-9A246CFAB2A6}"/>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DB0B2AF4-63C5-426B-235C-E772A5E1B8AE}"/>
              </a:ext>
            </a:extLst>
          </p:cNvPr>
          <p:cNvSpPr>
            <a:spLocks noGrp="1"/>
          </p:cNvSpPr>
          <p:nvPr>
            <p:ph type="subTitle" idx="1"/>
          </p:nvPr>
        </p:nvSpPr>
        <p:spPr>
          <a:xfrm>
            <a:off x="5989984" y="2491409"/>
            <a:ext cx="5509890" cy="3949147"/>
          </a:xfrm>
        </p:spPr>
        <p:txBody>
          <a:bodyPr>
            <a:normAutofit/>
          </a:bodyPr>
          <a:lstStyle/>
          <a:p>
            <a:pPr algn="l"/>
            <a:r>
              <a:rPr lang="en-US" sz="2800" dirty="0">
                <a:latin typeface="Calibri" panose="020F0502020204030204" pitchFamily="34" charset="0"/>
                <a:ea typeface="Calibri" panose="020F0502020204030204" pitchFamily="34" charset="0"/>
                <a:cs typeface="Calibri" panose="020F0502020204030204" pitchFamily="34" charset="0"/>
              </a:rPr>
              <a:t>   “Fighter formation flying takes its basis in the rule that the wingman under all circumstances sticks with it section leader …. The wingman’s first and primary duty ahead of everything else is to stick with his  section leader.’’</a:t>
            </a:r>
          </a:p>
          <a:p>
            <a:pPr algn="r"/>
            <a:r>
              <a:rPr lang="en-US" sz="2800" dirty="0">
                <a:latin typeface="Calibri" panose="020F0502020204030204" pitchFamily="34" charset="0"/>
                <a:ea typeface="Calibri" panose="020F0502020204030204" pitchFamily="34" charset="0"/>
                <a:cs typeface="Calibri" panose="020F0502020204030204" pitchFamily="34" charset="0"/>
              </a:rPr>
              <a:t>First Lieutenant J.H. Glenn, Jr.</a:t>
            </a:r>
          </a:p>
          <a:p>
            <a:pPr algn="r"/>
            <a:r>
              <a:rPr lang="en-US" sz="2800" dirty="0">
                <a:latin typeface="Calibri" panose="020F0502020204030204" pitchFamily="34" charset="0"/>
                <a:ea typeface="Calibri" panose="020F0502020204030204" pitchFamily="34" charset="0"/>
                <a:cs typeface="Calibri" panose="020F0502020204030204" pitchFamily="34" charset="0"/>
              </a:rPr>
              <a:t>Squadron 218 Doctrine, 1948</a:t>
            </a:r>
          </a:p>
        </p:txBody>
      </p:sp>
      <p:pic>
        <p:nvPicPr>
          <p:cNvPr id="7" name="Picture 6" descr="A logo with white text&#10;&#10;Description automatically generated">
            <a:extLst>
              <a:ext uri="{FF2B5EF4-FFF2-40B4-BE49-F238E27FC236}">
                <a16:creationId xmlns:a16="http://schemas.microsoft.com/office/drawing/2014/main" id="{E1A12E57-2773-742F-08A5-1DC6C8C12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6" y="681038"/>
            <a:ext cx="4171950" cy="1504950"/>
          </a:xfrm>
          <a:prstGeom prst="rect">
            <a:avLst/>
          </a:prstGeom>
        </p:spPr>
      </p:pic>
      <p:sp>
        <p:nvSpPr>
          <p:cNvPr id="11" name="TextBox 10">
            <a:extLst>
              <a:ext uri="{FF2B5EF4-FFF2-40B4-BE49-F238E27FC236}">
                <a16:creationId xmlns:a16="http://schemas.microsoft.com/office/drawing/2014/main" id="{EAFF55AE-25A0-A902-0FA4-DD61CF78E05E}"/>
              </a:ext>
            </a:extLst>
          </p:cNvPr>
          <p:cNvSpPr txBox="1"/>
          <p:nvPr/>
        </p:nvSpPr>
        <p:spPr>
          <a:xfrm>
            <a:off x="4988727" y="656812"/>
            <a:ext cx="6755597" cy="1446550"/>
          </a:xfrm>
          <a:prstGeom prst="rect">
            <a:avLst/>
          </a:prstGeom>
          <a:noFill/>
        </p:spPr>
        <p:txBody>
          <a:bodyPr wrap="square" rtlCol="0">
            <a:spAutoFit/>
          </a:bodyPr>
          <a:lstStyle/>
          <a:p>
            <a:pPr algn="ctr"/>
            <a:r>
              <a:rPr lang="en-US" sz="4400" b="1" dirty="0">
                <a:latin typeface="Aptos" panose="020B0004020202020204" pitchFamily="34" charset="0"/>
              </a:rPr>
              <a:t>Synopsis:</a:t>
            </a:r>
            <a:br>
              <a:rPr lang="en-US" sz="4400" b="1" dirty="0">
                <a:latin typeface="Aptos" panose="020B0004020202020204" pitchFamily="34" charset="0"/>
              </a:rPr>
            </a:br>
            <a:r>
              <a:rPr lang="en-US" sz="4400" b="1" dirty="0">
                <a:latin typeface="Aptos" panose="020B0004020202020204" pitchFamily="34" charset="0"/>
              </a:rPr>
              <a:t> Essence of a wingman</a:t>
            </a:r>
            <a:endParaRPr lang="en-US" sz="4400" dirty="0">
              <a:latin typeface="Aptos" panose="020B0004020202020204" pitchFamily="34" charset="0"/>
            </a:endParaRPr>
          </a:p>
        </p:txBody>
      </p:sp>
      <p:pic>
        <p:nvPicPr>
          <p:cNvPr id="4" name="Picture 3" descr="A group of men sitting at a table&#10;&#10;Description automatically generated">
            <a:extLst>
              <a:ext uri="{FF2B5EF4-FFF2-40B4-BE49-F238E27FC236}">
                <a16:creationId xmlns:a16="http://schemas.microsoft.com/office/drawing/2014/main" id="{C51F02FB-DED2-96A5-97AF-E3E437237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6" y="2491409"/>
            <a:ext cx="5297858" cy="3856381"/>
          </a:xfrm>
          <a:prstGeom prst="rect">
            <a:avLst/>
          </a:prstGeom>
        </p:spPr>
      </p:pic>
    </p:spTree>
    <p:extLst>
      <p:ext uri="{BB962C8B-B14F-4D97-AF65-F5344CB8AC3E}">
        <p14:creationId xmlns:p14="http://schemas.microsoft.com/office/powerpoint/2010/main" val="3215379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ABB3E-5D41-CD89-6255-E1AC1207D96D}"/>
            </a:ext>
          </a:extLst>
        </p:cNvPr>
        <p:cNvGrpSpPr/>
        <p:nvPr/>
      </p:nvGrpSpPr>
      <p:grpSpPr>
        <a:xfrm>
          <a:off x="0" y="0"/>
          <a:ext cx="0" cy="0"/>
          <a:chOff x="0" y="0"/>
          <a:chExt cx="0" cy="0"/>
        </a:xfrm>
      </p:grpSpPr>
      <p:pic>
        <p:nvPicPr>
          <p:cNvPr id="7" name="Picture 6" descr="A logo with white text&#10;&#10;Description automatically generated">
            <a:extLst>
              <a:ext uri="{FF2B5EF4-FFF2-40B4-BE49-F238E27FC236}">
                <a16:creationId xmlns:a16="http://schemas.microsoft.com/office/drawing/2014/main" id="{F1F53E0F-AAB0-D843-5F0F-18C032333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2" y="477217"/>
            <a:ext cx="3932237" cy="1249398"/>
          </a:xfrm>
          <a:prstGeom prst="rect">
            <a:avLst/>
          </a:prstGeom>
        </p:spPr>
      </p:pic>
      <p:pic>
        <p:nvPicPr>
          <p:cNvPr id="12" name="Picture 11">
            <a:extLst>
              <a:ext uri="{FF2B5EF4-FFF2-40B4-BE49-F238E27FC236}">
                <a16:creationId xmlns:a16="http://schemas.microsoft.com/office/drawing/2014/main" id="{82357CB2-9792-4B2A-6DC6-D1C4BDF8CD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97144" y="1961321"/>
            <a:ext cx="5486746" cy="2239618"/>
          </a:xfrm>
          <a:prstGeom prst="rect">
            <a:avLst/>
          </a:prstGeom>
        </p:spPr>
      </p:pic>
      <p:sp>
        <p:nvSpPr>
          <p:cNvPr id="2" name="TextBox 1">
            <a:extLst>
              <a:ext uri="{FF2B5EF4-FFF2-40B4-BE49-F238E27FC236}">
                <a16:creationId xmlns:a16="http://schemas.microsoft.com/office/drawing/2014/main" id="{ED393F39-8B38-A426-58A1-B8F1E6A9E9C3}"/>
              </a:ext>
            </a:extLst>
          </p:cNvPr>
          <p:cNvSpPr txBox="1"/>
          <p:nvPr/>
        </p:nvSpPr>
        <p:spPr>
          <a:xfrm>
            <a:off x="4873591" y="477217"/>
            <a:ext cx="6343650" cy="1323439"/>
          </a:xfrm>
          <a:prstGeom prst="rect">
            <a:avLst/>
          </a:prstGeom>
          <a:noFill/>
        </p:spPr>
        <p:txBody>
          <a:bodyPr wrap="square" rtlCol="0">
            <a:spAutoFit/>
          </a:bodyPr>
          <a:lstStyle/>
          <a:p>
            <a:pPr algn="ctr"/>
            <a:r>
              <a:rPr lang="en-US" sz="4000" b="1" dirty="0">
                <a:latin typeface="Aptos" panose="020B0004020202020204" pitchFamily="34" charset="0"/>
              </a:rPr>
              <a:t>Synopsis:</a:t>
            </a:r>
          </a:p>
          <a:p>
            <a:pPr algn="ctr"/>
            <a:r>
              <a:rPr lang="en-US" sz="4000" b="1" dirty="0">
                <a:latin typeface="Aptos" panose="020B0004020202020204" pitchFamily="34" charset="0"/>
              </a:rPr>
              <a:t>The trouble with Glenn</a:t>
            </a:r>
          </a:p>
        </p:txBody>
      </p:sp>
      <p:sp>
        <p:nvSpPr>
          <p:cNvPr id="3" name="Content Placeholder 11">
            <a:extLst>
              <a:ext uri="{FF2B5EF4-FFF2-40B4-BE49-F238E27FC236}">
                <a16:creationId xmlns:a16="http://schemas.microsoft.com/office/drawing/2014/main" id="{E69BE357-1068-0CF5-960A-2240A3B8A31A}"/>
              </a:ext>
            </a:extLst>
          </p:cNvPr>
          <p:cNvSpPr txBox="1">
            <a:spLocks/>
          </p:cNvSpPr>
          <p:nvPr/>
        </p:nvSpPr>
        <p:spPr>
          <a:xfrm>
            <a:off x="836612" y="1961321"/>
            <a:ext cx="5058245" cy="46100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Wingmen watch skies for dangerous MiGs.</a:t>
            </a:r>
          </a:p>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Wingmen lead you out of danger, provide advice, tell you when to eject.</a:t>
            </a:r>
          </a:p>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Pilots didn’t like flying with Glenn. “Blow and Go’’ did not mean circling back to fire cannons. (p.59)</a:t>
            </a:r>
            <a:endParaRPr lang="en-US" dirty="0"/>
          </a:p>
        </p:txBody>
      </p:sp>
      <p:sp>
        <p:nvSpPr>
          <p:cNvPr id="10" name="TextBox 9">
            <a:extLst>
              <a:ext uri="{FF2B5EF4-FFF2-40B4-BE49-F238E27FC236}">
                <a16:creationId xmlns:a16="http://schemas.microsoft.com/office/drawing/2014/main" id="{24A5EB3E-FEBE-15A6-950C-9149F8D36673}"/>
              </a:ext>
            </a:extLst>
          </p:cNvPr>
          <p:cNvSpPr txBox="1"/>
          <p:nvPr/>
        </p:nvSpPr>
        <p:spPr>
          <a:xfrm>
            <a:off x="6096000" y="4488021"/>
            <a:ext cx="5687890" cy="1892762"/>
          </a:xfrm>
          <a:prstGeom prst="rect">
            <a:avLst/>
          </a:prstGeom>
          <a:noFill/>
        </p:spPr>
        <p:txBody>
          <a:bodyPr wrap="square" rtlCol="0">
            <a:spAutoFit/>
          </a:bodyPr>
          <a:lstStyle/>
          <a:p>
            <a:pPr marL="342900" indent="-342900">
              <a:lnSpc>
                <a:spcPct val="107000"/>
              </a:lnSpc>
              <a:spcBef>
                <a:spcPts val="0"/>
              </a:spcBef>
              <a:spcAft>
                <a:spcPts val="800"/>
              </a:spcAft>
              <a:buFont typeface="Arial" panose="020B0604020202020204" pitchFamily="34" charset="0"/>
              <a:buChar char="•"/>
              <a:tabLst>
                <a:tab pos="457200" algn="l"/>
              </a:tabLst>
            </a:pPr>
            <a:r>
              <a:rPr lang="en-US" sz="2600" kern="100" dirty="0">
                <a:latin typeface="Aptos" panose="020B0004020202020204" pitchFamily="34" charset="0"/>
                <a:ea typeface="Aptos" panose="020B0004020202020204" pitchFamily="34" charset="0"/>
                <a:cs typeface="Times New Roman" panose="02020603050405020304" pitchFamily="18" charset="0"/>
              </a:rPr>
              <a:t>Glenn was hit so many times he became “Magnet Ass.’’</a:t>
            </a:r>
          </a:p>
          <a:p>
            <a:pPr marL="342900" indent="-342900">
              <a:lnSpc>
                <a:spcPct val="107000"/>
              </a:lnSpc>
              <a:spcBef>
                <a:spcPts val="0"/>
              </a:spcBef>
              <a:spcAft>
                <a:spcPts val="800"/>
              </a:spcAft>
              <a:buFont typeface="Arial" panose="020B0604020202020204" pitchFamily="34" charset="0"/>
              <a:buChar char="•"/>
              <a:tabLst>
                <a:tab pos="457200" algn="l"/>
              </a:tabLst>
            </a:pPr>
            <a:r>
              <a:rPr lang="en-US" sz="2600" kern="100" dirty="0">
                <a:latin typeface="Aptos" panose="020B0004020202020204" pitchFamily="34" charset="0"/>
                <a:ea typeface="Aptos" panose="020B0004020202020204" pitchFamily="34" charset="0"/>
                <a:cs typeface="Times New Roman" panose="02020603050405020304" pitchFamily="18" charset="0"/>
              </a:rPr>
              <a:t>Mocking his baseball prowess, Williams was called “Bush League.’’</a:t>
            </a:r>
          </a:p>
        </p:txBody>
      </p:sp>
    </p:spTree>
    <p:extLst>
      <p:ext uri="{BB962C8B-B14F-4D97-AF65-F5344CB8AC3E}">
        <p14:creationId xmlns:p14="http://schemas.microsoft.com/office/powerpoint/2010/main" val="140166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9AB52-7C39-24CB-80FB-F4391D5D3D7A}"/>
            </a:ext>
          </a:extLst>
        </p:cNvPr>
        <p:cNvGrpSpPr/>
        <p:nvPr/>
      </p:nvGrpSpPr>
      <p:grpSpPr>
        <a:xfrm>
          <a:off x="0" y="0"/>
          <a:ext cx="0" cy="0"/>
          <a:chOff x="0" y="0"/>
          <a:chExt cx="0" cy="0"/>
        </a:xfrm>
      </p:grpSpPr>
      <p:pic>
        <p:nvPicPr>
          <p:cNvPr id="7" name="Picture 6" descr="A logo with white text&#10;&#10;Description automatically generated">
            <a:extLst>
              <a:ext uri="{FF2B5EF4-FFF2-40B4-BE49-F238E27FC236}">
                <a16:creationId xmlns:a16="http://schemas.microsoft.com/office/drawing/2014/main" id="{F5EA1A41-7E2D-E952-3294-07729F05F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2" y="477217"/>
            <a:ext cx="3932237" cy="1249398"/>
          </a:xfrm>
          <a:prstGeom prst="rect">
            <a:avLst/>
          </a:prstGeom>
        </p:spPr>
      </p:pic>
      <p:sp>
        <p:nvSpPr>
          <p:cNvPr id="2" name="TextBox 1">
            <a:extLst>
              <a:ext uri="{FF2B5EF4-FFF2-40B4-BE49-F238E27FC236}">
                <a16:creationId xmlns:a16="http://schemas.microsoft.com/office/drawing/2014/main" id="{B45D35D5-F9C9-EA52-602D-37D1397E9F6B}"/>
              </a:ext>
            </a:extLst>
          </p:cNvPr>
          <p:cNvSpPr txBox="1"/>
          <p:nvPr/>
        </p:nvSpPr>
        <p:spPr>
          <a:xfrm>
            <a:off x="4873591" y="477217"/>
            <a:ext cx="6343650" cy="1323439"/>
          </a:xfrm>
          <a:prstGeom prst="rect">
            <a:avLst/>
          </a:prstGeom>
          <a:noFill/>
        </p:spPr>
        <p:txBody>
          <a:bodyPr wrap="square" rtlCol="0">
            <a:spAutoFit/>
          </a:bodyPr>
          <a:lstStyle/>
          <a:p>
            <a:pPr algn="ctr"/>
            <a:r>
              <a:rPr lang="en-US" sz="4000" b="1" dirty="0">
                <a:latin typeface="Aptos" panose="020B0004020202020204" pitchFamily="34" charset="0"/>
              </a:rPr>
              <a:t>Synopsis:</a:t>
            </a:r>
          </a:p>
          <a:p>
            <a:pPr algn="ctr"/>
            <a:r>
              <a:rPr lang="en-US" sz="4000" b="1" dirty="0">
                <a:latin typeface="Aptos" panose="020B0004020202020204" pitchFamily="34" charset="0"/>
              </a:rPr>
              <a:t>Flying independently</a:t>
            </a:r>
          </a:p>
        </p:txBody>
      </p:sp>
      <p:sp>
        <p:nvSpPr>
          <p:cNvPr id="3" name="Content Placeholder 11">
            <a:extLst>
              <a:ext uri="{FF2B5EF4-FFF2-40B4-BE49-F238E27FC236}">
                <a16:creationId xmlns:a16="http://schemas.microsoft.com/office/drawing/2014/main" id="{DB984F88-958F-43F7-75F1-4AF443AFD834}"/>
              </a:ext>
            </a:extLst>
          </p:cNvPr>
          <p:cNvSpPr txBox="1">
            <a:spLocks/>
          </p:cNvSpPr>
          <p:nvPr/>
        </p:nvSpPr>
        <p:spPr>
          <a:xfrm>
            <a:off x="836612" y="1961321"/>
            <a:ext cx="5153371" cy="4419462"/>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7000"/>
              </a:lnSpc>
              <a:spcBef>
                <a:spcPts val="0"/>
              </a:spcBef>
              <a:spcAft>
                <a:spcPts val="800"/>
              </a:spcAft>
              <a:buFont typeface="Arial" panose="020B0604020202020204" pitchFamily="34" charset="0"/>
              <a:buChar char="•"/>
              <a:tabLst>
                <a:tab pos="457200" algn="l"/>
              </a:tabLst>
            </a:pPr>
            <a:r>
              <a:rPr lang="en-US" sz="2800" b="1" kern="100" dirty="0">
                <a:latin typeface="Aptos" panose="020B0004020202020204" pitchFamily="34" charset="0"/>
                <a:ea typeface="Aptos" panose="020B0004020202020204" pitchFamily="34" charset="0"/>
                <a:cs typeface="Times New Roman" panose="02020603050405020304" pitchFamily="18" charset="0"/>
              </a:rPr>
              <a:t>Williams</a:t>
            </a:r>
            <a:r>
              <a:rPr lang="en-US" sz="2800" kern="100" dirty="0">
                <a:latin typeface="Aptos" panose="020B0004020202020204" pitchFamily="34" charset="0"/>
                <a:ea typeface="Aptos" panose="020B0004020202020204" pitchFamily="34" charset="0"/>
                <a:cs typeface="Times New Roman" panose="02020603050405020304" pitchFamily="18" charset="0"/>
              </a:rPr>
              <a:t> returns to BoSox; enters Hall of Fame 1966</a:t>
            </a:r>
          </a:p>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Manages Washington Senators; professional fishing tours;  endorses Sears &amp; Roebuck gear.</a:t>
            </a:r>
          </a:p>
          <a:p>
            <a:pPr marL="342900" indent="-342900">
              <a:lnSpc>
                <a:spcPct val="107000"/>
              </a:lnSpc>
              <a:spcBef>
                <a:spcPts val="0"/>
              </a:spcBef>
              <a:spcAft>
                <a:spcPts val="800"/>
              </a:spcAft>
              <a:buFont typeface="Arial" panose="020B0604020202020204" pitchFamily="34" charset="0"/>
              <a:buChar char="•"/>
              <a:tabLst>
                <a:tab pos="457200" algn="l"/>
              </a:tabLst>
            </a:pPr>
            <a:r>
              <a:rPr lang="en-US" sz="2800" b="1" kern="100" dirty="0">
                <a:latin typeface="Aptos" panose="020B0004020202020204" pitchFamily="34" charset="0"/>
                <a:ea typeface="Aptos" panose="020B0004020202020204" pitchFamily="34" charset="0"/>
                <a:cs typeface="Times New Roman" panose="02020603050405020304" pitchFamily="18" charset="0"/>
              </a:rPr>
              <a:t>Glenn</a:t>
            </a:r>
            <a:r>
              <a:rPr lang="en-US" sz="2800" kern="100" dirty="0">
                <a:latin typeface="Aptos" panose="020B0004020202020204" pitchFamily="34" charset="0"/>
                <a:ea typeface="Aptos" panose="020B0004020202020204" pitchFamily="34" charset="0"/>
                <a:cs typeface="Times New Roman" panose="02020603050405020304" pitchFamily="18" charset="0"/>
              </a:rPr>
              <a:t> joins NASA; first American to orbit Earth in 1962.</a:t>
            </a:r>
          </a:p>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Recruited by Kennedys into Democratic politics</a:t>
            </a:r>
          </a:p>
          <a:p>
            <a:endParaRPr lang="en-US" b="1" dirty="0"/>
          </a:p>
          <a:p>
            <a:endParaRPr lang="en-US" dirty="0"/>
          </a:p>
        </p:txBody>
      </p:sp>
      <p:pic>
        <p:nvPicPr>
          <p:cNvPr id="5" name="Picture 4" descr="A person in a blue shirt and a red hat&#10;&#10;Description automatically generated">
            <a:extLst>
              <a:ext uri="{FF2B5EF4-FFF2-40B4-BE49-F238E27FC236}">
                <a16:creationId xmlns:a16="http://schemas.microsoft.com/office/drawing/2014/main" id="{10909FFA-6958-DFCB-2394-E3A9A5DD2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019" y="1961321"/>
            <a:ext cx="5581871" cy="3714481"/>
          </a:xfrm>
          <a:prstGeom prst="rect">
            <a:avLst/>
          </a:prstGeom>
        </p:spPr>
      </p:pic>
      <p:sp>
        <p:nvSpPr>
          <p:cNvPr id="6" name="TextBox 5">
            <a:extLst>
              <a:ext uri="{FF2B5EF4-FFF2-40B4-BE49-F238E27FC236}">
                <a16:creationId xmlns:a16="http://schemas.microsoft.com/office/drawing/2014/main" id="{A728368C-5EAD-8B6F-3FBD-D591F04C5B9D}"/>
              </a:ext>
            </a:extLst>
          </p:cNvPr>
          <p:cNvSpPr txBox="1"/>
          <p:nvPr/>
        </p:nvSpPr>
        <p:spPr>
          <a:xfrm>
            <a:off x="6202019" y="5836467"/>
            <a:ext cx="5581871" cy="461665"/>
          </a:xfrm>
          <a:prstGeom prst="rect">
            <a:avLst/>
          </a:prstGeom>
          <a:noFill/>
        </p:spPr>
        <p:txBody>
          <a:bodyPr wrap="square" rtlCol="0">
            <a:spAutoFit/>
          </a:bodyPr>
          <a:lstStyle/>
          <a:p>
            <a:r>
              <a:rPr lang="en-US" sz="2400" b="1" dirty="0"/>
              <a:t>Wingmen reunite at 1998 NASA event.</a:t>
            </a:r>
          </a:p>
        </p:txBody>
      </p:sp>
    </p:spTree>
    <p:extLst>
      <p:ext uri="{BB962C8B-B14F-4D97-AF65-F5344CB8AC3E}">
        <p14:creationId xmlns:p14="http://schemas.microsoft.com/office/powerpoint/2010/main" val="386131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3AC1502-4561-AEC1-BFA1-E1E6B246A1F3}"/>
              </a:ext>
            </a:extLst>
          </p:cNvPr>
          <p:cNvSpPr>
            <a:spLocks noGrp="1"/>
          </p:cNvSpPr>
          <p:nvPr>
            <p:ph type="subTitle" idx="1"/>
          </p:nvPr>
        </p:nvSpPr>
        <p:spPr>
          <a:xfrm>
            <a:off x="3405809" y="2690191"/>
            <a:ext cx="7262190" cy="3591338"/>
          </a:xfrm>
        </p:spPr>
        <p:txBody>
          <a:bodyPr>
            <a:normAutofit/>
          </a:bodyPr>
          <a:lstStyle/>
          <a:p>
            <a:pPr marL="457200" indent="-457200" algn="l">
              <a:buFont typeface="Arial" panose="020B0604020202020204" pitchFamily="34" charset="0"/>
              <a:buChar char="•"/>
            </a:pPr>
            <a:r>
              <a:rPr lang="en-US" sz="2800" dirty="0"/>
              <a:t>Lazarus retells the Buffalo Bills first trip to the Super Bowl, better known here as “Wide Right,’’ a 20-19 loss to the New York Giants on Jan. 27, 1991.</a:t>
            </a:r>
          </a:p>
          <a:p>
            <a:pPr marL="457200" indent="-457200" algn="l">
              <a:buFont typeface="Arial" panose="020B0604020202020204" pitchFamily="34" charset="0"/>
              <a:buChar char="•"/>
            </a:pPr>
            <a:r>
              <a:rPr lang="en-US" sz="2800" dirty="0"/>
              <a:t>The Bills lost the first of four consecutive Super Bowls when Scott Norwood’s 47-yard field goal-attempt sailed outside the goalpost with 4 seconds left.</a:t>
            </a:r>
          </a:p>
          <a:p>
            <a:pPr algn="l"/>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logo with white text&#10;&#10;Description automatically generated">
            <a:extLst>
              <a:ext uri="{FF2B5EF4-FFF2-40B4-BE49-F238E27FC236}">
                <a16:creationId xmlns:a16="http://schemas.microsoft.com/office/drawing/2014/main" id="{547CC442-724E-0A1F-2C3B-03592F336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6" y="681038"/>
            <a:ext cx="4171950" cy="1504950"/>
          </a:xfrm>
          <a:prstGeom prst="rect">
            <a:avLst/>
          </a:prstGeom>
        </p:spPr>
      </p:pic>
      <p:sp>
        <p:nvSpPr>
          <p:cNvPr id="11" name="TextBox 10">
            <a:extLst>
              <a:ext uri="{FF2B5EF4-FFF2-40B4-BE49-F238E27FC236}">
                <a16:creationId xmlns:a16="http://schemas.microsoft.com/office/drawing/2014/main" id="{A427AADF-4B67-5CED-FF57-73FF5DA6B8F5}"/>
              </a:ext>
            </a:extLst>
          </p:cNvPr>
          <p:cNvSpPr txBox="1"/>
          <p:nvPr/>
        </p:nvSpPr>
        <p:spPr>
          <a:xfrm>
            <a:off x="4717774" y="681038"/>
            <a:ext cx="6795353" cy="1569660"/>
          </a:xfrm>
          <a:prstGeom prst="rect">
            <a:avLst/>
          </a:prstGeom>
          <a:noFill/>
        </p:spPr>
        <p:txBody>
          <a:bodyPr wrap="square" rtlCol="0">
            <a:spAutoFit/>
          </a:bodyPr>
          <a:lstStyle/>
          <a:p>
            <a:pPr algn="ctr"/>
            <a:r>
              <a:rPr lang="en-US" sz="4800" b="1" dirty="0">
                <a:latin typeface="Aptos" panose="020B0004020202020204" pitchFamily="34" charset="0"/>
              </a:rPr>
              <a:t>More works by Lazarus:</a:t>
            </a:r>
          </a:p>
          <a:p>
            <a:pPr algn="ctr"/>
            <a:r>
              <a:rPr lang="en-US" sz="4800" dirty="0">
                <a:latin typeface="Aptos" panose="020B0004020202020204" pitchFamily="34" charset="0"/>
              </a:rPr>
              <a:t>Super Bowl Monday</a:t>
            </a:r>
          </a:p>
        </p:txBody>
      </p:sp>
      <p:pic>
        <p:nvPicPr>
          <p:cNvPr id="13" name="Picture 12" descr="A football player holding his hands up&#10;&#10;Description automatically generated">
            <a:extLst>
              <a:ext uri="{FF2B5EF4-FFF2-40B4-BE49-F238E27FC236}">
                <a16:creationId xmlns:a16="http://schemas.microsoft.com/office/drawing/2014/main" id="{978D1185-B357-A12A-4364-DC3D42DC4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6" y="2690190"/>
            <a:ext cx="2338245" cy="3591337"/>
          </a:xfrm>
          <a:prstGeom prst="rect">
            <a:avLst/>
          </a:prstGeom>
        </p:spPr>
      </p:pic>
    </p:spTree>
    <p:extLst>
      <p:ext uri="{BB962C8B-B14F-4D97-AF65-F5344CB8AC3E}">
        <p14:creationId xmlns:p14="http://schemas.microsoft.com/office/powerpoint/2010/main" val="213716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A993B-4797-B5F6-8087-BE90F363134F}"/>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B436ABF2-8854-5BFD-4370-ECC67ABAFC38}"/>
              </a:ext>
            </a:extLst>
          </p:cNvPr>
          <p:cNvSpPr>
            <a:spLocks noGrp="1"/>
          </p:cNvSpPr>
          <p:nvPr>
            <p:ph type="subTitle" idx="1"/>
          </p:nvPr>
        </p:nvSpPr>
        <p:spPr>
          <a:xfrm>
            <a:off x="3405809" y="2690191"/>
            <a:ext cx="7262190" cy="3591338"/>
          </a:xfrm>
        </p:spPr>
        <p:txBody>
          <a:bodyPr>
            <a:normAutofit/>
          </a:bodyPr>
          <a:lstStyle/>
          <a:p>
            <a:pPr marL="457200" indent="-457200" algn="l">
              <a:buFont typeface="Arial" panose="020B0604020202020204" pitchFamily="34" charset="0"/>
              <a:buChar char="•"/>
            </a:pPr>
            <a:r>
              <a:rPr lang="en-US" sz="2800" dirty="0"/>
              <a:t>Lazarus explains how the Washington Redskins (now Commanders) captured the fancy of the capital from 1981-92 under Hall of Fame Coach Joe Gibbs.</a:t>
            </a:r>
          </a:p>
          <a:p>
            <a:pPr marL="457200" indent="-457200" algn="l">
              <a:buFont typeface="Arial" panose="020B0604020202020204" pitchFamily="34" charset="0"/>
              <a:buChar char="•"/>
            </a:pPr>
            <a:r>
              <a:rPr lang="en-US" sz="2800" dirty="0"/>
              <a:t>The Bills did their part too, losing 37-24 in the 1992 Super Bowl in Minneapolis, MN.</a:t>
            </a:r>
          </a:p>
          <a:p>
            <a:pPr marL="457200" indent="-457200" algn="l">
              <a:buFont typeface="Arial" panose="020B0604020202020204" pitchFamily="34" charset="0"/>
              <a:buChar char="•"/>
            </a:pPr>
            <a:r>
              <a:rPr lang="en-US" sz="2800" dirty="0"/>
              <a:t>The book title is borrowed from the team’s fight song.</a:t>
            </a:r>
          </a:p>
          <a:p>
            <a:pPr marL="457200" indent="-457200" algn="l">
              <a:buFont typeface="Arial" panose="020B0604020202020204" pitchFamily="34" charset="0"/>
              <a:buChar char="•"/>
            </a:pPr>
            <a:endParaRPr lang="en-US" sz="2800" dirty="0"/>
          </a:p>
          <a:p>
            <a:pPr algn="l"/>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logo with white text&#10;&#10;Description automatically generated">
            <a:extLst>
              <a:ext uri="{FF2B5EF4-FFF2-40B4-BE49-F238E27FC236}">
                <a16:creationId xmlns:a16="http://schemas.microsoft.com/office/drawing/2014/main" id="{60655A68-D0D4-8E7A-71B7-4B9544E04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6" y="681038"/>
            <a:ext cx="4171950" cy="1504950"/>
          </a:xfrm>
          <a:prstGeom prst="rect">
            <a:avLst/>
          </a:prstGeom>
        </p:spPr>
      </p:pic>
      <p:sp>
        <p:nvSpPr>
          <p:cNvPr id="11" name="TextBox 10">
            <a:extLst>
              <a:ext uri="{FF2B5EF4-FFF2-40B4-BE49-F238E27FC236}">
                <a16:creationId xmlns:a16="http://schemas.microsoft.com/office/drawing/2014/main" id="{DF914411-9DBF-90AB-5112-D4F78FA593E4}"/>
              </a:ext>
            </a:extLst>
          </p:cNvPr>
          <p:cNvSpPr txBox="1"/>
          <p:nvPr/>
        </p:nvSpPr>
        <p:spPr>
          <a:xfrm>
            <a:off x="4731026" y="681038"/>
            <a:ext cx="6782101" cy="1569660"/>
          </a:xfrm>
          <a:prstGeom prst="rect">
            <a:avLst/>
          </a:prstGeom>
          <a:noFill/>
        </p:spPr>
        <p:txBody>
          <a:bodyPr wrap="square" rtlCol="0">
            <a:spAutoFit/>
          </a:bodyPr>
          <a:lstStyle/>
          <a:p>
            <a:pPr algn="ctr"/>
            <a:r>
              <a:rPr lang="en-US" sz="4800" b="1" dirty="0">
                <a:latin typeface="Aptos" panose="020B0004020202020204" pitchFamily="34" charset="0"/>
              </a:rPr>
              <a:t>More works by Lazarus:</a:t>
            </a:r>
          </a:p>
          <a:p>
            <a:pPr algn="ctr"/>
            <a:r>
              <a:rPr lang="en-US" sz="4800" dirty="0">
                <a:latin typeface="Aptos" panose="020B0004020202020204" pitchFamily="34" charset="0"/>
              </a:rPr>
              <a:t>Hail to the Redskins</a:t>
            </a:r>
          </a:p>
        </p:txBody>
      </p:sp>
      <p:pic>
        <p:nvPicPr>
          <p:cNvPr id="9" name="Picture 8" descr="A book cover with football players&#10;&#10;Description automatically generated">
            <a:extLst>
              <a:ext uri="{FF2B5EF4-FFF2-40B4-BE49-F238E27FC236}">
                <a16:creationId xmlns:a16="http://schemas.microsoft.com/office/drawing/2014/main" id="{754D1AC9-F8B3-932A-0C53-144FF888C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6" y="2690191"/>
            <a:ext cx="2498539" cy="3779041"/>
          </a:xfrm>
          <a:prstGeom prst="rect">
            <a:avLst/>
          </a:prstGeom>
        </p:spPr>
      </p:pic>
    </p:spTree>
    <p:extLst>
      <p:ext uri="{BB962C8B-B14F-4D97-AF65-F5344CB8AC3E}">
        <p14:creationId xmlns:p14="http://schemas.microsoft.com/office/powerpoint/2010/main" val="397936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9674B-E1F0-AFCC-17EA-3CFFF79DB563}"/>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C6D248DC-CF68-D0AE-043A-2CCD31B7829E}"/>
              </a:ext>
            </a:extLst>
          </p:cNvPr>
          <p:cNvSpPr>
            <a:spLocks noGrp="1"/>
          </p:cNvSpPr>
          <p:nvPr>
            <p:ph type="subTitle" idx="1"/>
          </p:nvPr>
        </p:nvSpPr>
        <p:spPr>
          <a:xfrm>
            <a:off x="447675" y="2585624"/>
            <a:ext cx="7920469" cy="3591338"/>
          </a:xfrm>
        </p:spPr>
        <p:txBody>
          <a:bodyPr>
            <a:normAutofit/>
          </a:bodyPr>
          <a:lstStyle/>
          <a:p>
            <a:pPr marL="457200" indent="-457200" algn="l">
              <a:buFont typeface="Arial" panose="020B0604020202020204" pitchFamily="34" charset="0"/>
              <a:buChar char="•"/>
            </a:pPr>
            <a:r>
              <a:rPr lang="en-US" sz="3200" dirty="0"/>
              <a:t>Lazarus recounts Johnny Miller’s stunning victory at the 1973 U.S. Open at Oakmont CC in suburban Pittsburgh.</a:t>
            </a:r>
          </a:p>
          <a:p>
            <a:pPr marL="457200" indent="-457200" algn="l">
              <a:buFont typeface="Arial" panose="020B0604020202020204" pitchFamily="34" charset="0"/>
              <a:buChar char="•"/>
            </a:pPr>
            <a:r>
              <a:rPr lang="en-US" sz="3200" dirty="0"/>
              <a:t>In difficult Sunday conditions, he shot a record 63 to defeat the likes of Arnold Palmer, Jack Nicklaus, Tom Weiskopf and Lee Trevino.</a:t>
            </a:r>
          </a:p>
          <a:p>
            <a:pPr algn="l"/>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logo with white text&#10;&#10;Description automatically generated">
            <a:extLst>
              <a:ext uri="{FF2B5EF4-FFF2-40B4-BE49-F238E27FC236}">
                <a16:creationId xmlns:a16="http://schemas.microsoft.com/office/drawing/2014/main" id="{2C6C9473-CD16-EE98-D12F-FD78B55E7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6" y="681038"/>
            <a:ext cx="4171950" cy="1504950"/>
          </a:xfrm>
          <a:prstGeom prst="rect">
            <a:avLst/>
          </a:prstGeom>
        </p:spPr>
      </p:pic>
      <p:sp>
        <p:nvSpPr>
          <p:cNvPr id="11" name="TextBox 10">
            <a:extLst>
              <a:ext uri="{FF2B5EF4-FFF2-40B4-BE49-F238E27FC236}">
                <a16:creationId xmlns:a16="http://schemas.microsoft.com/office/drawing/2014/main" id="{06CF6B0D-DED7-0587-F71B-F0E6E3DE6CE5}"/>
              </a:ext>
            </a:extLst>
          </p:cNvPr>
          <p:cNvSpPr txBox="1"/>
          <p:nvPr/>
        </p:nvSpPr>
        <p:spPr>
          <a:xfrm>
            <a:off x="4757530" y="681038"/>
            <a:ext cx="6755597" cy="1446550"/>
          </a:xfrm>
          <a:prstGeom prst="rect">
            <a:avLst/>
          </a:prstGeom>
          <a:noFill/>
        </p:spPr>
        <p:txBody>
          <a:bodyPr wrap="square" rtlCol="0">
            <a:spAutoFit/>
          </a:bodyPr>
          <a:lstStyle/>
          <a:p>
            <a:pPr algn="ctr"/>
            <a:r>
              <a:rPr lang="en-US" sz="4400" b="1" dirty="0">
                <a:latin typeface="Aptos" panose="020B0004020202020204" pitchFamily="34" charset="0"/>
              </a:rPr>
              <a:t>More works by Lazarus:</a:t>
            </a:r>
          </a:p>
          <a:p>
            <a:pPr algn="ctr"/>
            <a:r>
              <a:rPr lang="en-US" sz="4400" dirty="0">
                <a:latin typeface="Aptos" panose="020B0004020202020204" pitchFamily="34" charset="0"/>
              </a:rPr>
              <a:t>Chasing Greatness</a:t>
            </a:r>
          </a:p>
        </p:txBody>
      </p:sp>
      <p:pic>
        <p:nvPicPr>
          <p:cNvPr id="6" name="Picture 5" descr="A book cover of a person swinging a golf club&#10;&#10;Description automatically generated">
            <a:extLst>
              <a:ext uri="{FF2B5EF4-FFF2-40B4-BE49-F238E27FC236}">
                <a16:creationId xmlns:a16="http://schemas.microsoft.com/office/drawing/2014/main" id="{23EA05C8-F935-F72A-8B92-BDABD3E8C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538" y="2585624"/>
            <a:ext cx="2362335" cy="3591338"/>
          </a:xfrm>
          <a:prstGeom prst="rect">
            <a:avLst/>
          </a:prstGeom>
        </p:spPr>
      </p:pic>
    </p:spTree>
    <p:extLst>
      <p:ext uri="{BB962C8B-B14F-4D97-AF65-F5344CB8AC3E}">
        <p14:creationId xmlns:p14="http://schemas.microsoft.com/office/powerpoint/2010/main" val="137345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73962-C2C4-DEF1-9174-B7A06C2267DC}"/>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438D3137-1DB4-74D6-56B3-04F73CC70D8D}"/>
              </a:ext>
            </a:extLst>
          </p:cNvPr>
          <p:cNvSpPr>
            <a:spLocks noGrp="1"/>
          </p:cNvSpPr>
          <p:nvPr>
            <p:ph type="subTitle" idx="1"/>
          </p:nvPr>
        </p:nvSpPr>
        <p:spPr>
          <a:xfrm>
            <a:off x="2875722" y="2609850"/>
            <a:ext cx="8637405" cy="3591338"/>
          </a:xfrm>
        </p:spPr>
        <p:txBody>
          <a:bodyPr>
            <a:normAutofit lnSpcReduction="10000"/>
          </a:bodyPr>
          <a:lstStyle/>
          <a:p>
            <a:pPr marL="457200" indent="-457200" algn="l">
              <a:buFont typeface="Arial" panose="020B0604020202020204" pitchFamily="34" charset="0"/>
              <a:buChar char="•"/>
            </a:pPr>
            <a:r>
              <a:rPr lang="en-US" sz="3200" dirty="0"/>
              <a:t>Lazarus recounts the rivalry between incumbent QB Joe Montana and backup  Steve Young in the early 1990s with the  San Francisco 49ers.</a:t>
            </a:r>
          </a:p>
          <a:p>
            <a:pPr marL="457200" indent="-457200" algn="l">
              <a:buFont typeface="Arial" panose="020B0604020202020204" pitchFamily="34" charset="0"/>
              <a:buChar char="•"/>
            </a:pPr>
            <a:r>
              <a:rPr lang="en-US" sz="3200" dirty="0"/>
              <a:t>Montana wins 4 Super Bowls before an elbow injury. Steve Young takes over, wins SB, and Montana is traded to Kansas City.</a:t>
            </a:r>
          </a:p>
          <a:p>
            <a:pPr marL="457200" indent="-457200" algn="l">
              <a:buFont typeface="Arial" panose="020B0604020202020204" pitchFamily="34" charset="0"/>
              <a:buChar char="•"/>
            </a:pPr>
            <a:r>
              <a:rPr lang="en-US" sz="3200" dirty="0"/>
              <a:t>Both enshrined in the Hall of Fame.</a:t>
            </a:r>
          </a:p>
          <a:p>
            <a:pPr marL="457200" indent="-457200" algn="l">
              <a:buFont typeface="Arial" panose="020B0604020202020204" pitchFamily="34" charset="0"/>
              <a:buChar char="•"/>
            </a:pPr>
            <a:endParaRPr lang="en-US" sz="3200" dirty="0"/>
          </a:p>
          <a:p>
            <a:pPr algn="l"/>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logo with white text&#10;&#10;Description automatically generated">
            <a:extLst>
              <a:ext uri="{FF2B5EF4-FFF2-40B4-BE49-F238E27FC236}">
                <a16:creationId xmlns:a16="http://schemas.microsoft.com/office/drawing/2014/main" id="{8DA27E61-2F4E-02FC-B4A6-EBD9FC2B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6" y="681038"/>
            <a:ext cx="4171950" cy="1504950"/>
          </a:xfrm>
          <a:prstGeom prst="rect">
            <a:avLst/>
          </a:prstGeom>
        </p:spPr>
      </p:pic>
      <p:sp>
        <p:nvSpPr>
          <p:cNvPr id="11" name="TextBox 10">
            <a:extLst>
              <a:ext uri="{FF2B5EF4-FFF2-40B4-BE49-F238E27FC236}">
                <a16:creationId xmlns:a16="http://schemas.microsoft.com/office/drawing/2014/main" id="{51D7E297-D689-B302-D3F3-030520BE3E76}"/>
              </a:ext>
            </a:extLst>
          </p:cNvPr>
          <p:cNvSpPr txBox="1"/>
          <p:nvPr/>
        </p:nvSpPr>
        <p:spPr>
          <a:xfrm>
            <a:off x="4619626" y="710238"/>
            <a:ext cx="6755597" cy="1446550"/>
          </a:xfrm>
          <a:prstGeom prst="rect">
            <a:avLst/>
          </a:prstGeom>
          <a:noFill/>
        </p:spPr>
        <p:txBody>
          <a:bodyPr wrap="square" rtlCol="0">
            <a:spAutoFit/>
          </a:bodyPr>
          <a:lstStyle/>
          <a:p>
            <a:pPr algn="ctr"/>
            <a:r>
              <a:rPr lang="en-US" sz="4400" b="1" dirty="0">
                <a:latin typeface="Aptos" panose="020B0004020202020204" pitchFamily="34" charset="0"/>
              </a:rPr>
              <a:t>More works by Lazarus:</a:t>
            </a:r>
          </a:p>
          <a:p>
            <a:pPr algn="ctr"/>
            <a:r>
              <a:rPr lang="en-US" sz="4400" dirty="0">
                <a:latin typeface="Aptos" panose="020B0004020202020204" pitchFamily="34" charset="0"/>
              </a:rPr>
              <a:t>Best of Rivals</a:t>
            </a:r>
          </a:p>
        </p:txBody>
      </p:sp>
      <p:pic>
        <p:nvPicPr>
          <p:cNvPr id="3" name="Picture 2" descr="A football players on a cover&#10;&#10;Description automatically generated">
            <a:extLst>
              <a:ext uri="{FF2B5EF4-FFF2-40B4-BE49-F238E27FC236}">
                <a16:creationId xmlns:a16="http://schemas.microsoft.com/office/drawing/2014/main" id="{A81AC1A9-269D-44C9-63D5-C23449E19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6" y="2609850"/>
            <a:ext cx="2428046" cy="3679772"/>
          </a:xfrm>
          <a:prstGeom prst="rect">
            <a:avLst/>
          </a:prstGeom>
        </p:spPr>
      </p:pic>
    </p:spTree>
    <p:extLst>
      <p:ext uri="{BB962C8B-B14F-4D97-AF65-F5344CB8AC3E}">
        <p14:creationId xmlns:p14="http://schemas.microsoft.com/office/powerpoint/2010/main" val="2241612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861D0C-83A3-77C2-734D-2426DCFDE012}"/>
              </a:ext>
            </a:extLst>
          </p:cNvPr>
          <p:cNvSpPr>
            <a:spLocks noGrp="1"/>
          </p:cNvSpPr>
          <p:nvPr>
            <p:ph idx="1"/>
          </p:nvPr>
        </p:nvSpPr>
        <p:spPr>
          <a:xfrm>
            <a:off x="3621156" y="2226364"/>
            <a:ext cx="7987748" cy="4071585"/>
          </a:xfrm>
        </p:spPr>
        <p:txBody>
          <a:bodyPr/>
          <a:lstStyle/>
          <a:p>
            <a:r>
              <a:rPr lang="en-US" dirty="0"/>
              <a:t>Jim </a:t>
            </a:r>
            <a:r>
              <a:rPr lang="en-US" dirty="0" err="1"/>
              <a:t>Holleran’s</a:t>
            </a:r>
            <a:r>
              <a:rPr lang="en-US" dirty="0"/>
              <a:t> weekly newspaper column</a:t>
            </a:r>
          </a:p>
          <a:p>
            <a:r>
              <a:rPr lang="en-US" dirty="0">
                <a:hlinkClick r:id="rId2"/>
              </a:rPr>
              <a:t>https://hollerangetsitwrite.com/</a:t>
            </a:r>
            <a:endParaRPr lang="en-US" dirty="0"/>
          </a:p>
          <a:p>
            <a:r>
              <a:rPr lang="en-US" dirty="0"/>
              <a:t>Look under “Reflections of a River Rat’’</a:t>
            </a:r>
          </a:p>
          <a:p>
            <a:r>
              <a:rPr lang="en-US" dirty="0"/>
              <a:t>Find a brief biography and editing and writing services.</a:t>
            </a:r>
          </a:p>
          <a:p>
            <a:r>
              <a:rPr lang="en-US" dirty="0"/>
              <a:t>PIE Network</a:t>
            </a:r>
          </a:p>
          <a:p>
            <a:r>
              <a:rPr lang="en-US" dirty="0"/>
              <a:t>Customized Irish songs.</a:t>
            </a:r>
          </a:p>
          <a:p>
            <a:r>
              <a:rPr lang="en-US" dirty="0"/>
              <a:t>Copy of this slide show? Provide an email.</a:t>
            </a:r>
          </a:p>
        </p:txBody>
      </p:sp>
      <p:pic>
        <p:nvPicPr>
          <p:cNvPr id="4" name="Picture 3" descr="A logo with white text&#10;&#10;Description automatically generated">
            <a:extLst>
              <a:ext uri="{FF2B5EF4-FFF2-40B4-BE49-F238E27FC236}">
                <a16:creationId xmlns:a16="http://schemas.microsoft.com/office/drawing/2014/main" id="{A0CB8515-48A5-DC70-9B26-7F07DAFC3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32593"/>
            <a:ext cx="4171950" cy="1325563"/>
          </a:xfrm>
          <a:prstGeom prst="rect">
            <a:avLst/>
          </a:prstGeom>
        </p:spPr>
      </p:pic>
      <p:sp>
        <p:nvSpPr>
          <p:cNvPr id="7" name="TextBox 6">
            <a:extLst>
              <a:ext uri="{FF2B5EF4-FFF2-40B4-BE49-F238E27FC236}">
                <a16:creationId xmlns:a16="http://schemas.microsoft.com/office/drawing/2014/main" id="{FC6271A7-9A00-6952-5E8D-E35E5E9789BF}"/>
              </a:ext>
            </a:extLst>
          </p:cNvPr>
          <p:cNvSpPr txBox="1"/>
          <p:nvPr/>
        </p:nvSpPr>
        <p:spPr>
          <a:xfrm>
            <a:off x="5353878" y="432593"/>
            <a:ext cx="5999922" cy="1446550"/>
          </a:xfrm>
          <a:prstGeom prst="rect">
            <a:avLst/>
          </a:prstGeom>
          <a:noFill/>
        </p:spPr>
        <p:txBody>
          <a:bodyPr wrap="square" rtlCol="0">
            <a:spAutoFit/>
          </a:bodyPr>
          <a:lstStyle/>
          <a:p>
            <a:pPr algn="ctr"/>
            <a:r>
              <a:rPr lang="en-US" sz="4400" b="1" dirty="0">
                <a:latin typeface="Aptos" panose="020B0004020202020204" pitchFamily="34" charset="0"/>
              </a:rPr>
              <a:t>More works</a:t>
            </a:r>
            <a:br>
              <a:rPr lang="en-US" sz="4400" b="1" dirty="0">
                <a:latin typeface="Aptos" panose="020B0004020202020204" pitchFamily="34" charset="0"/>
              </a:rPr>
            </a:br>
            <a:r>
              <a:rPr lang="en-US" sz="4400" b="1" dirty="0">
                <a:latin typeface="Aptos" panose="020B0004020202020204" pitchFamily="34" charset="0"/>
              </a:rPr>
              <a:t> by the reviewer</a:t>
            </a:r>
            <a:endParaRPr lang="en-US" sz="4400" dirty="0"/>
          </a:p>
        </p:txBody>
      </p:sp>
      <p:pic>
        <p:nvPicPr>
          <p:cNvPr id="9" name="Picture 8" descr="A person in a kitchen&#10;&#10;Description automatically generated">
            <a:extLst>
              <a:ext uri="{FF2B5EF4-FFF2-40B4-BE49-F238E27FC236}">
                <a16:creationId xmlns:a16="http://schemas.microsoft.com/office/drawing/2014/main" id="{71E9E0F6-2F33-22DF-8E77-83A7147A8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226364"/>
            <a:ext cx="2266162" cy="4071585"/>
          </a:xfrm>
          <a:prstGeom prst="rect">
            <a:avLst/>
          </a:prstGeom>
        </p:spPr>
      </p:pic>
    </p:spTree>
    <p:extLst>
      <p:ext uri="{BB962C8B-B14F-4D97-AF65-F5344CB8AC3E}">
        <p14:creationId xmlns:p14="http://schemas.microsoft.com/office/powerpoint/2010/main" val="377694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B4612-9FA3-165A-56B7-71CC4AB98B0A}"/>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0A3996F4-E798-787E-C6E3-72283D1528B3}"/>
              </a:ext>
            </a:extLst>
          </p:cNvPr>
          <p:cNvSpPr>
            <a:spLocks noGrp="1"/>
          </p:cNvSpPr>
          <p:nvPr>
            <p:ph type="subTitle" idx="1"/>
          </p:nvPr>
        </p:nvSpPr>
        <p:spPr>
          <a:xfrm>
            <a:off x="3405809" y="2690191"/>
            <a:ext cx="7262190" cy="3763618"/>
          </a:xfrm>
        </p:spPr>
        <p:txBody>
          <a:bodyPr>
            <a:normAutofit/>
          </a:bodyPr>
          <a:lstStyle/>
          <a:p>
            <a:pPr algn="l"/>
            <a:r>
              <a:rPr lang="en-US" sz="2600" dirty="0">
                <a:latin typeface="Calibri" panose="020F0502020204030204" pitchFamily="34" charset="0"/>
                <a:ea typeface="Calibri" panose="020F0502020204030204" pitchFamily="34" charset="0"/>
                <a:cs typeface="Calibri" panose="020F0502020204030204" pitchFamily="34" charset="0"/>
              </a:rPr>
              <a:t>   Jim Holleran of Penfield writes a weekly general interest column for the Journal in Ogdensburg, NY. </a:t>
            </a:r>
          </a:p>
          <a:p>
            <a:pPr algn="l"/>
            <a:r>
              <a:rPr lang="en-US" sz="2600" dirty="0">
                <a:latin typeface="Calibri" panose="020F0502020204030204" pitchFamily="34" charset="0"/>
                <a:ea typeface="Calibri" panose="020F0502020204030204" pitchFamily="34" charset="0"/>
                <a:cs typeface="Calibri" panose="020F0502020204030204" pitchFamily="34" charset="0"/>
              </a:rPr>
              <a:t>   He worked as a copy editor and sports editor for the Democrat and Chronicle from 1984-2009, then taught at RCSD for 19 years.</a:t>
            </a:r>
          </a:p>
          <a:p>
            <a:pPr algn="l"/>
            <a:r>
              <a:rPr lang="en-US" sz="2600" dirty="0">
                <a:latin typeface="Calibri" panose="020F0502020204030204" pitchFamily="34" charset="0"/>
                <a:ea typeface="Calibri" panose="020F0502020204030204" pitchFamily="34" charset="0"/>
                <a:cs typeface="Calibri" panose="020F0502020204030204" pitchFamily="34" charset="0"/>
              </a:rPr>
              <a:t>   He is an avid baseball fan, particularly of the Cleveland Guardians. He was coached in high school by his father, also a wartime baseball player.</a:t>
            </a:r>
          </a:p>
          <a:p>
            <a:pPr algn="l"/>
            <a:r>
              <a:rPr lang="en-US" sz="2600" dirty="0">
                <a:latin typeface="Calibri" panose="020F0502020204030204" pitchFamily="34" charset="0"/>
                <a:ea typeface="Calibri" panose="020F0502020204030204" pitchFamily="34" charset="0"/>
                <a:cs typeface="Calibri" panose="020F0502020204030204" pitchFamily="34" charset="0"/>
              </a:rPr>
              <a:t>   He referees high school basketball and lacrosse.</a:t>
            </a:r>
          </a:p>
        </p:txBody>
      </p:sp>
      <p:pic>
        <p:nvPicPr>
          <p:cNvPr id="7" name="Picture 6" descr="A logo with white text&#10;&#10;Description automatically generated">
            <a:extLst>
              <a:ext uri="{FF2B5EF4-FFF2-40B4-BE49-F238E27FC236}">
                <a16:creationId xmlns:a16="http://schemas.microsoft.com/office/drawing/2014/main" id="{65A849AA-9B6D-7AFA-AF84-4A1E386E5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6" y="681038"/>
            <a:ext cx="4171950" cy="1504950"/>
          </a:xfrm>
          <a:prstGeom prst="rect">
            <a:avLst/>
          </a:prstGeom>
        </p:spPr>
      </p:pic>
      <p:pic>
        <p:nvPicPr>
          <p:cNvPr id="9" name="Picture 8" descr="A person wearing a white hat and glasses&#10;&#10;Description automatically generated">
            <a:extLst>
              <a:ext uri="{FF2B5EF4-FFF2-40B4-BE49-F238E27FC236}">
                <a16:creationId xmlns:a16="http://schemas.microsoft.com/office/drawing/2014/main" id="{1D59AB15-452A-3912-AFAE-C1B680219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6" y="2690191"/>
            <a:ext cx="2687558" cy="3591338"/>
          </a:xfrm>
          <a:prstGeom prst="rect">
            <a:avLst/>
          </a:prstGeom>
        </p:spPr>
      </p:pic>
      <p:sp>
        <p:nvSpPr>
          <p:cNvPr id="11" name="TextBox 10">
            <a:extLst>
              <a:ext uri="{FF2B5EF4-FFF2-40B4-BE49-F238E27FC236}">
                <a16:creationId xmlns:a16="http://schemas.microsoft.com/office/drawing/2014/main" id="{0E4AB4E3-064A-A3FE-B41C-1600E946B7B4}"/>
              </a:ext>
            </a:extLst>
          </p:cNvPr>
          <p:cNvSpPr txBox="1"/>
          <p:nvPr/>
        </p:nvSpPr>
        <p:spPr>
          <a:xfrm>
            <a:off x="4946073" y="681038"/>
            <a:ext cx="6567054" cy="1569660"/>
          </a:xfrm>
          <a:prstGeom prst="rect">
            <a:avLst/>
          </a:prstGeom>
          <a:noFill/>
        </p:spPr>
        <p:txBody>
          <a:bodyPr wrap="square" rtlCol="0">
            <a:spAutoFit/>
          </a:bodyPr>
          <a:lstStyle/>
          <a:p>
            <a:pPr algn="ctr"/>
            <a:r>
              <a:rPr lang="en-US" sz="4800" b="1" dirty="0">
                <a:latin typeface="Aptos" panose="020B0004020202020204" pitchFamily="34" charset="0"/>
              </a:rPr>
              <a:t>About the</a:t>
            </a:r>
            <a:br>
              <a:rPr lang="en-US" sz="4800" b="1" dirty="0">
                <a:latin typeface="Aptos" panose="020B0004020202020204" pitchFamily="34" charset="0"/>
              </a:rPr>
            </a:br>
            <a:r>
              <a:rPr lang="en-US" sz="4800" b="1" dirty="0">
                <a:latin typeface="Aptos" panose="020B0004020202020204" pitchFamily="34" charset="0"/>
              </a:rPr>
              <a:t>reviewer</a:t>
            </a:r>
          </a:p>
        </p:txBody>
      </p:sp>
    </p:spTree>
    <p:extLst>
      <p:ext uri="{BB962C8B-B14F-4D97-AF65-F5344CB8AC3E}">
        <p14:creationId xmlns:p14="http://schemas.microsoft.com/office/powerpoint/2010/main" val="379525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D1971-4728-5355-28F1-4EF82A42516A}"/>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5712EF39-441B-FC3D-0ED7-FCB53A2B096A}"/>
              </a:ext>
            </a:extLst>
          </p:cNvPr>
          <p:cNvSpPr>
            <a:spLocks noGrp="1"/>
          </p:cNvSpPr>
          <p:nvPr>
            <p:ph type="subTitle" idx="1"/>
          </p:nvPr>
        </p:nvSpPr>
        <p:spPr>
          <a:xfrm>
            <a:off x="3405808" y="2690191"/>
            <a:ext cx="7898295" cy="3591338"/>
          </a:xfrm>
        </p:spPr>
        <p:txBody>
          <a:bodyPr>
            <a:normAutofit/>
          </a:bodyPr>
          <a:lstStyle/>
          <a:p>
            <a:pPr algn="l"/>
            <a:r>
              <a:rPr lang="en-US" sz="2600" dirty="0">
                <a:latin typeface="Calibri" panose="020F0502020204030204" pitchFamily="34" charset="0"/>
                <a:ea typeface="Calibri" panose="020F0502020204030204" pitchFamily="34" charset="0"/>
                <a:cs typeface="Calibri" panose="020F0502020204030204" pitchFamily="34" charset="0"/>
              </a:rPr>
              <a:t>   Adam Lazarus released this fifth book in August 2023. He lives in Atlanta with his wife, Sarah, and sons Aaron and Benjamin.</a:t>
            </a:r>
          </a:p>
          <a:p>
            <a:pPr algn="l"/>
            <a:r>
              <a:rPr lang="en-US" sz="2600" dirty="0">
                <a:latin typeface="Calibri" panose="020F0502020204030204" pitchFamily="34" charset="0"/>
                <a:ea typeface="Calibri" panose="020F0502020204030204" pitchFamily="34" charset="0"/>
                <a:cs typeface="Calibri" panose="020F0502020204030204" pitchFamily="34" charset="0"/>
              </a:rPr>
              <a:t>   He earned a Bachelor’s degree from Kenyon College (Ohio) in 2004 and a Master’s degree in professional writing from Carnegie Mellon in 2006.</a:t>
            </a:r>
          </a:p>
          <a:p>
            <a:pPr algn="l"/>
            <a:r>
              <a:rPr lang="en-US" sz="2600" dirty="0">
                <a:latin typeface="Calibri" panose="020F0502020204030204" pitchFamily="34" charset="0"/>
                <a:ea typeface="Calibri" panose="020F0502020204030204" pitchFamily="34" charset="0"/>
                <a:cs typeface="Calibri" panose="020F0502020204030204" pitchFamily="34" charset="0"/>
              </a:rPr>
              <a:t>   He has freelanced for USA Today and Atlanta Journal-Constitution and worked for several sports websites.</a:t>
            </a:r>
          </a:p>
        </p:txBody>
      </p:sp>
      <p:pic>
        <p:nvPicPr>
          <p:cNvPr id="7" name="Picture 6" descr="A logo with white text&#10;&#10;Description automatically generated">
            <a:extLst>
              <a:ext uri="{FF2B5EF4-FFF2-40B4-BE49-F238E27FC236}">
                <a16:creationId xmlns:a16="http://schemas.microsoft.com/office/drawing/2014/main" id="{69A86B55-62F3-2FF9-C537-479AEB77F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6" y="681038"/>
            <a:ext cx="4171950" cy="1504950"/>
          </a:xfrm>
          <a:prstGeom prst="rect">
            <a:avLst/>
          </a:prstGeom>
        </p:spPr>
      </p:pic>
      <p:sp>
        <p:nvSpPr>
          <p:cNvPr id="11" name="TextBox 10">
            <a:extLst>
              <a:ext uri="{FF2B5EF4-FFF2-40B4-BE49-F238E27FC236}">
                <a16:creationId xmlns:a16="http://schemas.microsoft.com/office/drawing/2014/main" id="{0C7CD00E-8F47-B225-25D9-3B434A52486C}"/>
              </a:ext>
            </a:extLst>
          </p:cNvPr>
          <p:cNvSpPr txBox="1"/>
          <p:nvPr/>
        </p:nvSpPr>
        <p:spPr>
          <a:xfrm>
            <a:off x="4946073" y="681038"/>
            <a:ext cx="6567054" cy="1569660"/>
          </a:xfrm>
          <a:prstGeom prst="rect">
            <a:avLst/>
          </a:prstGeom>
          <a:noFill/>
        </p:spPr>
        <p:txBody>
          <a:bodyPr wrap="square" rtlCol="0">
            <a:spAutoFit/>
          </a:bodyPr>
          <a:lstStyle/>
          <a:p>
            <a:pPr algn="ctr"/>
            <a:r>
              <a:rPr lang="en-US" sz="4800" b="1" dirty="0">
                <a:latin typeface="Aptos" panose="020B0004020202020204" pitchFamily="34" charset="0"/>
              </a:rPr>
              <a:t>About the</a:t>
            </a:r>
            <a:br>
              <a:rPr lang="en-US" sz="4800" b="1" dirty="0">
                <a:latin typeface="Aptos" panose="020B0004020202020204" pitchFamily="34" charset="0"/>
              </a:rPr>
            </a:br>
            <a:r>
              <a:rPr lang="en-US" sz="4800" b="1" dirty="0">
                <a:latin typeface="Aptos" panose="020B0004020202020204" pitchFamily="34" charset="0"/>
              </a:rPr>
              <a:t>author </a:t>
            </a:r>
          </a:p>
        </p:txBody>
      </p:sp>
      <p:pic>
        <p:nvPicPr>
          <p:cNvPr id="3" name="Picture 2" descr="A person in a blue shirt&#10;&#10;Description automatically generated">
            <a:extLst>
              <a:ext uri="{FF2B5EF4-FFF2-40B4-BE49-F238E27FC236}">
                <a16:creationId xmlns:a16="http://schemas.microsoft.com/office/drawing/2014/main" id="{26DD89F7-0FC4-E858-F3A5-385036262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6" y="2690191"/>
            <a:ext cx="2707375" cy="3486771"/>
          </a:xfrm>
          <a:prstGeom prst="rect">
            <a:avLst/>
          </a:prstGeom>
        </p:spPr>
      </p:pic>
    </p:spTree>
    <p:extLst>
      <p:ext uri="{BB962C8B-B14F-4D97-AF65-F5344CB8AC3E}">
        <p14:creationId xmlns:p14="http://schemas.microsoft.com/office/powerpoint/2010/main" val="28258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055E4-DCFA-45D7-A15F-B93F24A1AFA8}"/>
            </a:ext>
          </a:extLst>
        </p:cNvPr>
        <p:cNvGrpSpPr/>
        <p:nvPr/>
      </p:nvGrpSpPr>
      <p:grpSpPr>
        <a:xfrm>
          <a:off x="0" y="0"/>
          <a:ext cx="0" cy="0"/>
          <a:chOff x="0" y="0"/>
          <a:chExt cx="0" cy="0"/>
        </a:xfrm>
      </p:grpSpPr>
      <p:pic>
        <p:nvPicPr>
          <p:cNvPr id="7" name="Picture 6" descr="A logo with white text&#10;&#10;Description automatically generated">
            <a:extLst>
              <a:ext uri="{FF2B5EF4-FFF2-40B4-BE49-F238E27FC236}">
                <a16:creationId xmlns:a16="http://schemas.microsoft.com/office/drawing/2014/main" id="{C6728926-97D2-8614-EC29-548802A82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2" y="477217"/>
            <a:ext cx="3932237" cy="1249398"/>
          </a:xfrm>
          <a:prstGeom prst="rect">
            <a:avLst/>
          </a:prstGeom>
        </p:spPr>
      </p:pic>
      <p:sp>
        <p:nvSpPr>
          <p:cNvPr id="2" name="TextBox 1">
            <a:extLst>
              <a:ext uri="{FF2B5EF4-FFF2-40B4-BE49-F238E27FC236}">
                <a16:creationId xmlns:a16="http://schemas.microsoft.com/office/drawing/2014/main" id="{EF47C94D-8FD5-99C3-2236-E959F18B2AF4}"/>
              </a:ext>
            </a:extLst>
          </p:cNvPr>
          <p:cNvSpPr txBox="1"/>
          <p:nvPr/>
        </p:nvSpPr>
        <p:spPr>
          <a:xfrm>
            <a:off x="836611" y="1713502"/>
            <a:ext cx="3932238" cy="1938992"/>
          </a:xfrm>
          <a:prstGeom prst="rect">
            <a:avLst/>
          </a:prstGeom>
          <a:noFill/>
        </p:spPr>
        <p:txBody>
          <a:bodyPr wrap="square" rtlCol="0">
            <a:spAutoFit/>
          </a:bodyPr>
          <a:lstStyle/>
          <a:p>
            <a:pPr algn="ctr"/>
            <a:r>
              <a:rPr lang="en-US" sz="4000" b="1" dirty="0">
                <a:latin typeface="Aptos" panose="020B0004020202020204" pitchFamily="34" charset="0"/>
              </a:rPr>
              <a:t>Synopsis:</a:t>
            </a:r>
          </a:p>
          <a:p>
            <a:pPr algn="ctr"/>
            <a:r>
              <a:rPr lang="en-US" sz="4000" b="1" dirty="0">
                <a:latin typeface="Aptos" panose="020B0004020202020204" pitchFamily="34" charset="0"/>
              </a:rPr>
              <a:t>Visualizing</a:t>
            </a:r>
          </a:p>
          <a:p>
            <a:pPr algn="ctr"/>
            <a:r>
              <a:rPr lang="en-US" sz="4000" b="1" dirty="0">
                <a:latin typeface="Aptos" panose="020B0004020202020204" pitchFamily="34" charset="0"/>
              </a:rPr>
              <a:t>the content</a:t>
            </a:r>
          </a:p>
        </p:txBody>
      </p:sp>
      <p:sp>
        <p:nvSpPr>
          <p:cNvPr id="3" name="Content Placeholder 11">
            <a:extLst>
              <a:ext uri="{FF2B5EF4-FFF2-40B4-BE49-F238E27FC236}">
                <a16:creationId xmlns:a16="http://schemas.microsoft.com/office/drawing/2014/main" id="{97240615-EE3E-CE2D-7606-AB902BCA03D5}"/>
              </a:ext>
            </a:extLst>
          </p:cNvPr>
          <p:cNvSpPr txBox="1">
            <a:spLocks/>
          </p:cNvSpPr>
          <p:nvPr/>
        </p:nvSpPr>
        <p:spPr>
          <a:xfrm>
            <a:off x="836612" y="3652494"/>
            <a:ext cx="3932237" cy="2728289"/>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7000"/>
              </a:lnSpc>
              <a:spcBef>
                <a:spcPts val="0"/>
              </a:spcBef>
              <a:spcAft>
                <a:spcPts val="800"/>
              </a:spcAft>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 Adam Lazarus references several airbases (designated by K). This map will enhance your reading. Red bar shows DMZ at 38</a:t>
            </a:r>
            <a:r>
              <a:rPr lang="en-US" sz="2800" kern="100" baseline="30000" dirty="0">
                <a:latin typeface="Aptos" panose="020B0004020202020204" pitchFamily="34" charset="0"/>
                <a:ea typeface="Aptos" panose="020B0004020202020204" pitchFamily="34" charset="0"/>
                <a:cs typeface="Times New Roman" panose="02020603050405020304" pitchFamily="18" charset="0"/>
              </a:rPr>
              <a:t>th</a:t>
            </a:r>
            <a:r>
              <a:rPr lang="en-US" sz="2800" kern="100" dirty="0">
                <a:latin typeface="Aptos" panose="020B0004020202020204" pitchFamily="34" charset="0"/>
                <a:ea typeface="Aptos" panose="020B0004020202020204" pitchFamily="34" charset="0"/>
                <a:cs typeface="Times New Roman" panose="02020603050405020304" pitchFamily="18" charset="0"/>
              </a:rPr>
              <a:t> Parallel.</a:t>
            </a:r>
            <a:endParaRPr lang="en-US" dirty="0"/>
          </a:p>
        </p:txBody>
      </p:sp>
      <p:pic>
        <p:nvPicPr>
          <p:cNvPr id="5" name="Picture 4" descr="A map of the world with black text&#10;&#10;Description automatically generated">
            <a:extLst>
              <a:ext uri="{FF2B5EF4-FFF2-40B4-BE49-F238E27FC236}">
                <a16:creationId xmlns:a16="http://schemas.microsoft.com/office/drawing/2014/main" id="{F01172CF-EECB-A3A4-7538-D0417E29C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153" y="291912"/>
            <a:ext cx="6530103" cy="5923357"/>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73E08D48-E504-71C2-2DF0-ABC4E80B0813}"/>
                  </a:ext>
                </a:extLst>
              </p14:cNvPr>
              <p14:cNvContentPartPr/>
              <p14:nvPr/>
            </p14:nvContentPartPr>
            <p14:xfrm>
              <a:off x="6440489" y="3909198"/>
              <a:ext cx="2795040" cy="16200"/>
            </p14:xfrm>
          </p:contentPart>
        </mc:Choice>
        <mc:Fallback xmlns="">
          <p:pic>
            <p:nvPicPr>
              <p:cNvPr id="6" name="Ink 5">
                <a:extLst>
                  <a:ext uri="{FF2B5EF4-FFF2-40B4-BE49-F238E27FC236}">
                    <a16:creationId xmlns:a16="http://schemas.microsoft.com/office/drawing/2014/main" id="{73E08D48-E504-71C2-2DF0-ABC4E80B0813}"/>
                  </a:ext>
                </a:extLst>
              </p:cNvPr>
              <p:cNvPicPr/>
              <p:nvPr/>
            </p:nvPicPr>
            <p:blipFill>
              <a:blip r:embed="rId5"/>
              <a:stretch>
                <a:fillRect/>
              </a:stretch>
            </p:blipFill>
            <p:spPr>
              <a:xfrm>
                <a:off x="6386849" y="3801198"/>
                <a:ext cx="2902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C86E7235-2D81-00D4-D274-DBFCACC29843}"/>
                  </a:ext>
                </a:extLst>
              </p14:cNvPr>
              <p14:cNvContentPartPr/>
              <p14:nvPr/>
            </p14:nvContentPartPr>
            <p14:xfrm>
              <a:off x="7553609" y="3935478"/>
              <a:ext cx="360" cy="360"/>
            </p14:xfrm>
          </p:contentPart>
        </mc:Choice>
        <mc:Fallback xmlns="">
          <p:pic>
            <p:nvPicPr>
              <p:cNvPr id="8" name="Ink 7">
                <a:extLst>
                  <a:ext uri="{FF2B5EF4-FFF2-40B4-BE49-F238E27FC236}">
                    <a16:creationId xmlns:a16="http://schemas.microsoft.com/office/drawing/2014/main" id="{C86E7235-2D81-00D4-D274-DBFCACC29843}"/>
                  </a:ext>
                </a:extLst>
              </p:cNvPr>
              <p:cNvPicPr/>
              <p:nvPr/>
            </p:nvPicPr>
            <p:blipFill>
              <a:blip r:embed="rId7"/>
              <a:stretch>
                <a:fillRect/>
              </a:stretch>
            </p:blipFill>
            <p:spPr>
              <a:xfrm>
                <a:off x="7499609" y="3827838"/>
                <a:ext cx="108000" cy="216000"/>
              </a:xfrm>
              <a:prstGeom prst="rect">
                <a:avLst/>
              </a:prstGeom>
            </p:spPr>
          </p:pic>
        </mc:Fallback>
      </mc:AlternateContent>
    </p:spTree>
    <p:extLst>
      <p:ext uri="{BB962C8B-B14F-4D97-AF65-F5344CB8AC3E}">
        <p14:creationId xmlns:p14="http://schemas.microsoft.com/office/powerpoint/2010/main" val="2510616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F94DB-43D2-900C-6B74-736CCCFB2EED}"/>
            </a:ext>
          </a:extLst>
        </p:cNvPr>
        <p:cNvGrpSpPr/>
        <p:nvPr/>
      </p:nvGrpSpPr>
      <p:grpSpPr>
        <a:xfrm>
          <a:off x="0" y="0"/>
          <a:ext cx="0" cy="0"/>
          <a:chOff x="0" y="0"/>
          <a:chExt cx="0" cy="0"/>
        </a:xfrm>
      </p:grpSpPr>
      <p:pic>
        <p:nvPicPr>
          <p:cNvPr id="7" name="Picture 6" descr="A logo with white text&#10;&#10;Description automatically generated">
            <a:extLst>
              <a:ext uri="{FF2B5EF4-FFF2-40B4-BE49-F238E27FC236}">
                <a16:creationId xmlns:a16="http://schemas.microsoft.com/office/drawing/2014/main" id="{A5951D1E-3AFF-0E48-4D40-153E2BF28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2" y="477217"/>
            <a:ext cx="3932237" cy="1249398"/>
          </a:xfrm>
          <a:prstGeom prst="rect">
            <a:avLst/>
          </a:prstGeom>
        </p:spPr>
      </p:pic>
      <p:sp>
        <p:nvSpPr>
          <p:cNvPr id="2" name="TextBox 1">
            <a:extLst>
              <a:ext uri="{FF2B5EF4-FFF2-40B4-BE49-F238E27FC236}">
                <a16:creationId xmlns:a16="http://schemas.microsoft.com/office/drawing/2014/main" id="{29201AEE-1C22-C221-51FF-32B5D0993DFD}"/>
              </a:ext>
            </a:extLst>
          </p:cNvPr>
          <p:cNvSpPr txBox="1"/>
          <p:nvPr/>
        </p:nvSpPr>
        <p:spPr>
          <a:xfrm>
            <a:off x="836611" y="1713502"/>
            <a:ext cx="3932238" cy="1938992"/>
          </a:xfrm>
          <a:prstGeom prst="rect">
            <a:avLst/>
          </a:prstGeom>
          <a:noFill/>
        </p:spPr>
        <p:txBody>
          <a:bodyPr wrap="square" rtlCol="0">
            <a:spAutoFit/>
          </a:bodyPr>
          <a:lstStyle/>
          <a:p>
            <a:pPr algn="ctr"/>
            <a:r>
              <a:rPr lang="en-US" sz="4000" b="1" dirty="0">
                <a:latin typeface="Aptos" panose="020B0004020202020204" pitchFamily="34" charset="0"/>
              </a:rPr>
              <a:t>Synopsis:</a:t>
            </a:r>
          </a:p>
          <a:p>
            <a:pPr algn="ctr"/>
            <a:r>
              <a:rPr lang="en-US" sz="4000" b="1" dirty="0">
                <a:latin typeface="Aptos" panose="020B0004020202020204" pitchFamily="34" charset="0"/>
              </a:rPr>
              <a:t>Sorting out</a:t>
            </a:r>
            <a:br>
              <a:rPr lang="en-US" sz="4000" b="1" dirty="0">
                <a:latin typeface="Aptos" panose="020B0004020202020204" pitchFamily="34" charset="0"/>
              </a:rPr>
            </a:br>
            <a:r>
              <a:rPr lang="en-US" sz="4000" b="1" dirty="0">
                <a:latin typeface="Aptos" panose="020B0004020202020204" pitchFamily="34" charset="0"/>
              </a:rPr>
              <a:t>acronyms</a:t>
            </a:r>
          </a:p>
        </p:txBody>
      </p:sp>
      <p:sp>
        <p:nvSpPr>
          <p:cNvPr id="3" name="Content Placeholder 11">
            <a:extLst>
              <a:ext uri="{FF2B5EF4-FFF2-40B4-BE49-F238E27FC236}">
                <a16:creationId xmlns:a16="http://schemas.microsoft.com/office/drawing/2014/main" id="{B87D491C-3566-AC72-237D-1B024B84D3CE}"/>
              </a:ext>
            </a:extLst>
          </p:cNvPr>
          <p:cNvSpPr txBox="1">
            <a:spLocks/>
          </p:cNvSpPr>
          <p:nvPr/>
        </p:nvSpPr>
        <p:spPr>
          <a:xfrm>
            <a:off x="836612" y="3652494"/>
            <a:ext cx="3932237" cy="288082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7000"/>
              </a:lnSpc>
              <a:spcBef>
                <a:spcPts val="0"/>
              </a:spcBef>
              <a:spcAft>
                <a:spcPts val="800"/>
              </a:spcAft>
              <a:tabLst>
                <a:tab pos="457200" algn="l"/>
              </a:tabLst>
            </a:pPr>
            <a:r>
              <a:rPr lang="en-US" sz="2800" b="1" kern="100" dirty="0">
                <a:latin typeface="Aptos" panose="020B0004020202020204" pitchFamily="34" charset="0"/>
                <a:ea typeface="Aptos" panose="020B0004020202020204" pitchFamily="34" charset="0"/>
                <a:cs typeface="Times New Roman" panose="02020603050405020304" pitchFamily="18" charset="0"/>
              </a:rPr>
              <a:t>Decoding acronyms </a:t>
            </a:r>
            <a:r>
              <a:rPr lang="en-US" sz="2800" kern="100" dirty="0">
                <a:latin typeface="Aptos" panose="020B0004020202020204" pitchFamily="34" charset="0"/>
                <a:ea typeface="Aptos" panose="020B0004020202020204" pitchFamily="34" charset="0"/>
                <a:cs typeface="Times New Roman" panose="02020603050405020304" pitchFamily="18" charset="0"/>
              </a:rPr>
              <a:t>to describe combat planes:</a:t>
            </a:r>
            <a:br>
              <a:rPr lang="en-US" sz="2800" kern="100" dirty="0">
                <a:latin typeface="Aptos" panose="020B0004020202020204" pitchFamily="34" charset="0"/>
                <a:ea typeface="Aptos" panose="020B0004020202020204" pitchFamily="34" charset="0"/>
                <a:cs typeface="Times New Roman" panose="02020603050405020304" pitchFamily="18" charset="0"/>
              </a:rPr>
            </a:br>
            <a:r>
              <a:rPr lang="en-US" sz="2800" kern="100" dirty="0">
                <a:latin typeface="Aptos" panose="020B0004020202020204" pitchFamily="34" charset="0"/>
                <a:ea typeface="Aptos" panose="020B0004020202020204" pitchFamily="34" charset="0"/>
                <a:cs typeface="Times New Roman" panose="02020603050405020304" pitchFamily="18" charset="0"/>
              </a:rPr>
              <a:t>V – Fixed-wing aircraft</a:t>
            </a:r>
            <a:br>
              <a:rPr lang="en-US" sz="2800" kern="100" dirty="0">
                <a:latin typeface="Aptos" panose="020B0004020202020204" pitchFamily="34" charset="0"/>
                <a:ea typeface="Aptos" panose="020B0004020202020204" pitchFamily="34" charset="0"/>
                <a:cs typeface="Times New Roman" panose="02020603050405020304" pitchFamily="18" charset="0"/>
              </a:rPr>
            </a:br>
            <a:r>
              <a:rPr lang="en-US" sz="2800" kern="100" dirty="0">
                <a:latin typeface="Aptos" panose="020B0004020202020204" pitchFamily="34" charset="0"/>
                <a:ea typeface="Aptos" panose="020B0004020202020204" pitchFamily="34" charset="0"/>
                <a:cs typeface="Times New Roman" panose="02020603050405020304" pitchFamily="18" charset="0"/>
              </a:rPr>
              <a:t>Z – Lighter-than-air</a:t>
            </a:r>
            <a:br>
              <a:rPr lang="en-US" sz="2800" kern="100" dirty="0">
                <a:latin typeface="Aptos" panose="020B0004020202020204" pitchFamily="34" charset="0"/>
                <a:ea typeface="Aptos" panose="020B0004020202020204" pitchFamily="34" charset="0"/>
                <a:cs typeface="Times New Roman" panose="02020603050405020304" pitchFamily="18" charset="0"/>
              </a:rPr>
            </a:br>
            <a:r>
              <a:rPr lang="en-US" sz="2800" kern="100" dirty="0">
                <a:latin typeface="Aptos" panose="020B0004020202020204" pitchFamily="34" charset="0"/>
                <a:ea typeface="Aptos" panose="020B0004020202020204" pitchFamily="34" charset="0"/>
                <a:cs typeface="Times New Roman" panose="02020603050405020304" pitchFamily="18" charset="0"/>
              </a:rPr>
              <a:t>H – rotorcraft (helicopter)</a:t>
            </a:r>
          </a:p>
          <a:p>
            <a:pPr>
              <a:lnSpc>
                <a:spcPct val="107000"/>
              </a:lnSpc>
              <a:spcBef>
                <a:spcPts val="0"/>
              </a:spcBef>
              <a:spcAft>
                <a:spcPts val="800"/>
              </a:spcAft>
              <a:tabLst>
                <a:tab pos="457200" algn="l"/>
              </a:tabLst>
            </a:pPr>
            <a:r>
              <a:rPr lang="en-US" sz="2800" kern="100" dirty="0">
                <a:latin typeface="Aptos" panose="020B0004020202020204" pitchFamily="34" charset="0"/>
                <a:cs typeface="Times New Roman" panose="02020603050405020304" pitchFamily="18" charset="0"/>
              </a:rPr>
              <a:t>   All are followed by a squadron number.</a:t>
            </a:r>
            <a:endParaRPr lang="en-US" dirty="0"/>
          </a:p>
        </p:txBody>
      </p:sp>
      <p:pic>
        <p:nvPicPr>
          <p:cNvPr id="6" name="Picture 5" descr="A military jet flying in the sky&#10;&#10;Description automatically generated">
            <a:extLst>
              <a:ext uri="{FF2B5EF4-FFF2-40B4-BE49-F238E27FC236}">
                <a16:creationId xmlns:a16="http://schemas.microsoft.com/office/drawing/2014/main" id="{9DB33A0E-1F18-3263-C6F2-8B888AA24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156" y="477217"/>
            <a:ext cx="6407495" cy="3198327"/>
          </a:xfrm>
          <a:prstGeom prst="rect">
            <a:avLst/>
          </a:prstGeom>
        </p:spPr>
      </p:pic>
      <p:sp>
        <p:nvSpPr>
          <p:cNvPr id="8" name="Content Placeholder 11">
            <a:extLst>
              <a:ext uri="{FF2B5EF4-FFF2-40B4-BE49-F238E27FC236}">
                <a16:creationId xmlns:a16="http://schemas.microsoft.com/office/drawing/2014/main" id="{FAF577C6-E36A-8246-CDB4-9F3EFC833927}"/>
              </a:ext>
            </a:extLst>
          </p:cNvPr>
          <p:cNvSpPr txBox="1">
            <a:spLocks/>
          </p:cNvSpPr>
          <p:nvPr/>
        </p:nvSpPr>
        <p:spPr>
          <a:xfrm>
            <a:off x="5044177" y="3977172"/>
            <a:ext cx="3225180" cy="268867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7000"/>
              </a:lnSpc>
              <a:spcBef>
                <a:spcPts val="0"/>
              </a:spcBef>
              <a:spcAft>
                <a:spcPts val="800"/>
              </a:spcAft>
              <a:tabLst>
                <a:tab pos="457200" algn="l"/>
              </a:tabLst>
            </a:pPr>
            <a:r>
              <a:rPr lang="en-US" sz="2800" b="1" kern="100" dirty="0">
                <a:latin typeface="Aptos" panose="020B0004020202020204" pitchFamily="34" charset="0"/>
                <a:ea typeface="Aptos" panose="020B0004020202020204" pitchFamily="34" charset="0"/>
                <a:cs typeface="Times New Roman" panose="02020603050405020304" pitchFamily="18" charset="0"/>
              </a:rPr>
              <a:t>Kinds of  aircraft:</a:t>
            </a:r>
            <a:br>
              <a:rPr lang="en-US" sz="2800" kern="100" dirty="0">
                <a:latin typeface="Aptos" panose="020B0004020202020204" pitchFamily="34" charset="0"/>
                <a:ea typeface="Aptos" panose="020B0004020202020204" pitchFamily="34" charset="0"/>
                <a:cs typeface="Times New Roman" panose="02020603050405020304" pitchFamily="18" charset="0"/>
              </a:rPr>
            </a:br>
            <a:r>
              <a:rPr lang="en-US" sz="2800" kern="100" dirty="0">
                <a:latin typeface="Aptos" panose="020B0004020202020204" pitchFamily="34" charset="0"/>
                <a:ea typeface="Aptos" panose="020B0004020202020204" pitchFamily="34" charset="0"/>
                <a:cs typeface="Times New Roman" panose="02020603050405020304" pitchFamily="18" charset="0"/>
              </a:rPr>
              <a:t>P-38: fighter plane</a:t>
            </a:r>
            <a:br>
              <a:rPr lang="en-US" sz="2800" kern="100" dirty="0">
                <a:latin typeface="Aptos" panose="020B0004020202020204" pitchFamily="34" charset="0"/>
                <a:ea typeface="Aptos" panose="020B0004020202020204" pitchFamily="34" charset="0"/>
                <a:cs typeface="Times New Roman" panose="02020603050405020304" pitchFamily="18" charset="0"/>
              </a:rPr>
            </a:br>
            <a:r>
              <a:rPr lang="en-US" sz="2800" kern="100" dirty="0">
                <a:latin typeface="Aptos" panose="020B0004020202020204" pitchFamily="34" charset="0"/>
                <a:ea typeface="Aptos" panose="020B0004020202020204" pitchFamily="34" charset="0"/>
                <a:cs typeface="Times New Roman" panose="02020603050405020304" pitchFamily="18" charset="0"/>
              </a:rPr>
              <a:t>C-47: passenger </a:t>
            </a:r>
            <a:r>
              <a:rPr lang="en-US" sz="2800" kern="100">
                <a:latin typeface="Aptos" panose="020B0004020202020204" pitchFamily="34" charset="0"/>
                <a:ea typeface="Aptos" panose="020B0004020202020204" pitchFamily="34" charset="0"/>
                <a:cs typeface="Times New Roman" panose="02020603050405020304" pitchFamily="18" charset="0"/>
              </a:rPr>
              <a:t>(Gooney Bird</a:t>
            </a:r>
            <a:r>
              <a:rPr lang="en-US" sz="2800" kern="100" dirty="0">
                <a:latin typeface="Aptos" panose="020B0004020202020204" pitchFamily="34" charset="0"/>
                <a:ea typeface="Aptos" panose="020B0004020202020204" pitchFamily="34" charset="0"/>
                <a:cs typeface="Times New Roman" panose="02020603050405020304" pitchFamily="18" charset="0"/>
              </a:rPr>
              <a:t>)</a:t>
            </a:r>
            <a:br>
              <a:rPr lang="en-US" sz="2800" kern="100" dirty="0">
                <a:latin typeface="Aptos" panose="020B0004020202020204" pitchFamily="34" charset="0"/>
                <a:ea typeface="Aptos" panose="020B0004020202020204" pitchFamily="34" charset="0"/>
                <a:cs typeface="Times New Roman" panose="02020603050405020304" pitchFamily="18" charset="0"/>
              </a:rPr>
            </a:br>
            <a:r>
              <a:rPr lang="en-US" sz="2800" kern="100" dirty="0">
                <a:latin typeface="Aptos" panose="020B0004020202020204" pitchFamily="34" charset="0"/>
                <a:ea typeface="Aptos" panose="020B0004020202020204" pitchFamily="34" charset="0"/>
                <a:cs typeface="Times New Roman" panose="02020603050405020304" pitchFamily="18" charset="0"/>
              </a:rPr>
              <a:t>PBY: cargo </a:t>
            </a:r>
            <a:br>
              <a:rPr lang="en-US" sz="2800" kern="100" dirty="0">
                <a:latin typeface="Aptos" panose="020B0004020202020204" pitchFamily="34" charset="0"/>
                <a:ea typeface="Aptos" panose="020B0004020202020204" pitchFamily="34" charset="0"/>
                <a:cs typeface="Times New Roman" panose="02020603050405020304" pitchFamily="18" charset="0"/>
              </a:rPr>
            </a:br>
            <a:r>
              <a:rPr lang="en-US" sz="2800" kern="100" dirty="0">
                <a:latin typeface="Aptos" panose="020B0004020202020204" pitchFamily="34" charset="0"/>
                <a:ea typeface="Aptos" panose="020B0004020202020204" pitchFamily="34" charset="0"/>
                <a:cs typeface="Times New Roman" panose="02020603050405020304" pitchFamily="18" charset="0"/>
              </a:rPr>
              <a:t>F9F, F4U: jet fighters</a:t>
            </a:r>
            <a:br>
              <a:rPr lang="en-US" sz="2800" kern="100" dirty="0">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9" name="Content Placeholder 11">
            <a:extLst>
              <a:ext uri="{FF2B5EF4-FFF2-40B4-BE49-F238E27FC236}">
                <a16:creationId xmlns:a16="http://schemas.microsoft.com/office/drawing/2014/main" id="{A72907A2-1F1B-0E5C-1A8C-13AA84ADA6E6}"/>
              </a:ext>
            </a:extLst>
          </p:cNvPr>
          <p:cNvSpPr txBox="1">
            <a:spLocks/>
          </p:cNvSpPr>
          <p:nvPr/>
        </p:nvSpPr>
        <p:spPr>
          <a:xfrm>
            <a:off x="8544685" y="4174436"/>
            <a:ext cx="2949852" cy="26835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7000"/>
              </a:lnSpc>
              <a:spcBef>
                <a:spcPts val="0"/>
              </a:spcBef>
              <a:spcAft>
                <a:spcPts val="800"/>
              </a:spcAft>
              <a:tabLst>
                <a:tab pos="457200" algn="l"/>
              </a:tabLst>
            </a:pPr>
            <a:r>
              <a:rPr lang="en-US" sz="2800" kern="100" dirty="0">
                <a:latin typeface="Aptos" panose="020B0004020202020204" pitchFamily="34" charset="0"/>
                <a:cs typeface="Times New Roman" panose="02020603050405020304" pitchFamily="18" charset="0"/>
              </a:rPr>
              <a:t>VMAT-20, VMF-223: training groups</a:t>
            </a:r>
            <a:br>
              <a:rPr lang="en-US" sz="2800" kern="100" dirty="0">
                <a:latin typeface="Aptos" panose="020B0004020202020204" pitchFamily="34" charset="0"/>
                <a:cs typeface="Times New Roman" panose="02020603050405020304" pitchFamily="18" charset="0"/>
              </a:rPr>
            </a:br>
            <a:r>
              <a:rPr lang="en-US" sz="2800" kern="100" dirty="0">
                <a:latin typeface="Aptos" panose="020B0004020202020204" pitchFamily="34" charset="0"/>
                <a:cs typeface="Times New Roman" panose="02020603050405020304" pitchFamily="18" charset="0"/>
              </a:rPr>
              <a:t>VMO, VMF: fighter squadrons</a:t>
            </a:r>
            <a:br>
              <a:rPr lang="en-US" sz="2800" kern="100" dirty="0">
                <a:latin typeface="Aptos" panose="020B000402020202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734677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3D51F-D551-C3FC-3912-3C8815B6765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E4F2275-B6CF-F240-1451-44902ED5E486}"/>
              </a:ext>
            </a:extLst>
          </p:cNvPr>
          <p:cNvSpPr>
            <a:spLocks noGrp="1"/>
          </p:cNvSpPr>
          <p:nvPr>
            <p:ph type="title"/>
          </p:nvPr>
        </p:nvSpPr>
        <p:spPr/>
        <p:txBody>
          <a:bodyPr/>
          <a:lstStyle/>
          <a:p>
            <a:endParaRPr lang="en-US"/>
          </a:p>
        </p:txBody>
      </p:sp>
      <p:sp>
        <p:nvSpPr>
          <p:cNvPr id="5" name="Subtitle 4">
            <a:extLst>
              <a:ext uri="{FF2B5EF4-FFF2-40B4-BE49-F238E27FC236}">
                <a16:creationId xmlns:a16="http://schemas.microsoft.com/office/drawing/2014/main" id="{921757C2-0528-B079-794F-64F1A39EAA36}"/>
              </a:ext>
            </a:extLst>
          </p:cNvPr>
          <p:cNvSpPr>
            <a:spLocks noGrp="1"/>
          </p:cNvSpPr>
          <p:nvPr>
            <p:ph sz="half" idx="1"/>
          </p:nvPr>
        </p:nvSpPr>
        <p:spPr>
          <a:xfrm>
            <a:off x="838200" y="1825625"/>
            <a:ext cx="5181600" cy="4351338"/>
          </a:xfrm>
        </p:spPr>
        <p:txBody>
          <a:bodyPr>
            <a:normAutofit fontScale="92500"/>
          </a:bodyPr>
          <a:lstStyle/>
          <a:p>
            <a:pPr marL="0" indent="0" algn="l">
              <a:buNone/>
            </a:pPr>
            <a:r>
              <a:rPr lang="en-US" b="1" dirty="0">
                <a:ea typeface="Calibri" panose="020F0502020204030204" pitchFamily="34" charset="0"/>
                <a:cs typeface="Calibri" panose="020F0502020204030204" pitchFamily="34" charset="0"/>
              </a:rPr>
              <a:t>John Glenn </a:t>
            </a:r>
          </a:p>
          <a:p>
            <a:pPr algn="l"/>
            <a:r>
              <a:rPr lang="en-US" dirty="0">
                <a:ea typeface="Calibri" panose="020F0502020204030204" pitchFamily="34" charset="0"/>
                <a:cs typeface="Calibri" panose="020F0502020204030204" pitchFamily="34" charset="0"/>
              </a:rPr>
              <a:t>Graduate of Muskingum College in his hometown of New Concord, OH</a:t>
            </a:r>
          </a:p>
          <a:p>
            <a:pPr algn="l"/>
            <a:r>
              <a:rPr lang="en-US" dirty="0">
                <a:ea typeface="Calibri" panose="020F0502020204030204" pitchFamily="34" charset="0"/>
                <a:cs typeface="Calibri" panose="020F0502020204030204" pitchFamily="34" charset="0"/>
              </a:rPr>
              <a:t>Married to his HS sweetheart for 73 years; 2 children</a:t>
            </a:r>
          </a:p>
          <a:p>
            <a:pPr algn="l"/>
            <a:r>
              <a:rPr lang="en-US" dirty="0">
                <a:ea typeface="Calibri" panose="020F0502020204030204" pitchFamily="34" charset="0"/>
                <a:cs typeface="Calibri" panose="020F0502020204030204" pitchFamily="34" charset="0"/>
              </a:rPr>
              <a:t>Democratic senator from Ohio</a:t>
            </a:r>
          </a:p>
          <a:p>
            <a:pPr algn="l"/>
            <a:r>
              <a:rPr lang="en-US" dirty="0">
                <a:ea typeface="Calibri" panose="020F0502020204030204" pitchFamily="34" charset="0"/>
                <a:cs typeface="Calibri" panose="020F0502020204030204" pitchFamily="34" charset="0"/>
              </a:rPr>
              <a:t>Ran for Democratic nomination for president in 1984; lost to Walter Mondale.</a:t>
            </a:r>
          </a:p>
        </p:txBody>
      </p:sp>
      <p:pic>
        <p:nvPicPr>
          <p:cNvPr id="7" name="Picture 6" descr="A logo with white text&#10;&#10;Description automatically generated">
            <a:extLst>
              <a:ext uri="{FF2B5EF4-FFF2-40B4-BE49-F238E27FC236}">
                <a16:creationId xmlns:a16="http://schemas.microsoft.com/office/drawing/2014/main" id="{BF5F805B-C615-FE42-BA78-524AB105C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4171950" cy="1323439"/>
          </a:xfrm>
          <a:prstGeom prst="rect">
            <a:avLst/>
          </a:prstGeom>
        </p:spPr>
      </p:pic>
      <p:sp>
        <p:nvSpPr>
          <p:cNvPr id="11" name="TextBox 10">
            <a:extLst>
              <a:ext uri="{FF2B5EF4-FFF2-40B4-BE49-F238E27FC236}">
                <a16:creationId xmlns:a16="http://schemas.microsoft.com/office/drawing/2014/main" id="{DCD6CE74-3427-0C4A-4062-969E3DA10FBF}"/>
              </a:ext>
            </a:extLst>
          </p:cNvPr>
          <p:cNvSpPr txBox="1"/>
          <p:nvPr/>
        </p:nvSpPr>
        <p:spPr>
          <a:xfrm>
            <a:off x="5010150" y="365125"/>
            <a:ext cx="6343650" cy="1323439"/>
          </a:xfrm>
          <a:prstGeom prst="rect">
            <a:avLst/>
          </a:prstGeom>
          <a:noFill/>
        </p:spPr>
        <p:txBody>
          <a:bodyPr wrap="square" rtlCol="0">
            <a:spAutoFit/>
          </a:bodyPr>
          <a:lstStyle/>
          <a:p>
            <a:pPr algn="ctr"/>
            <a:r>
              <a:rPr lang="en-US" sz="4000" b="1" dirty="0">
                <a:latin typeface="Aptos" panose="020B0004020202020204" pitchFamily="34" charset="0"/>
              </a:rPr>
              <a:t>Synopsis:</a:t>
            </a:r>
          </a:p>
          <a:p>
            <a:pPr algn="ctr"/>
            <a:r>
              <a:rPr lang="en-US" sz="4000" b="1" dirty="0">
                <a:latin typeface="Aptos" panose="020B0004020202020204" pitchFamily="34" charset="0"/>
              </a:rPr>
              <a:t>The Odd Couple</a:t>
            </a:r>
          </a:p>
        </p:txBody>
      </p:sp>
      <p:sp>
        <p:nvSpPr>
          <p:cNvPr id="9" name="Content Placeholder 7">
            <a:extLst>
              <a:ext uri="{FF2B5EF4-FFF2-40B4-BE49-F238E27FC236}">
                <a16:creationId xmlns:a16="http://schemas.microsoft.com/office/drawing/2014/main" id="{FEDE09F9-1B1E-2343-3EA4-336D33A28C0D}"/>
              </a:ext>
            </a:extLst>
          </p:cNvPr>
          <p:cNvSpPr txBox="1">
            <a:spLocks/>
          </p:cNvSpPr>
          <p:nvPr/>
        </p:nvSpPr>
        <p:spPr>
          <a:xfrm>
            <a:off x="715617" y="19780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Content Placeholder 11">
            <a:extLst>
              <a:ext uri="{FF2B5EF4-FFF2-40B4-BE49-F238E27FC236}">
                <a16:creationId xmlns:a16="http://schemas.microsoft.com/office/drawing/2014/main" id="{946E0091-F628-9F55-7B6C-46E42F3D3A64}"/>
              </a:ext>
            </a:extLst>
          </p:cNvPr>
          <p:cNvSpPr>
            <a:spLocks noGrp="1"/>
          </p:cNvSpPr>
          <p:nvPr>
            <p:ph sz="half" idx="2"/>
          </p:nvPr>
        </p:nvSpPr>
        <p:spPr>
          <a:xfrm>
            <a:off x="6019800" y="1825625"/>
            <a:ext cx="5334000" cy="4351338"/>
          </a:xfrm>
        </p:spPr>
        <p:txBody>
          <a:bodyPr>
            <a:normAutofit fontScale="92500"/>
          </a:bodyPr>
          <a:lstStyle/>
          <a:p>
            <a:pPr marL="0" indent="0">
              <a:buNone/>
            </a:pPr>
            <a:r>
              <a:rPr lang="en-US" b="1" dirty="0"/>
              <a:t>Ted Williams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San Diego native married 3 times</a:t>
            </a:r>
            <a:r>
              <a:rPr lang="en-US" kern="100" dirty="0">
                <a:latin typeface="Aptos" panose="020B0004020202020204" pitchFamily="34" charset="0"/>
                <a:ea typeface="Aptos" panose="020B0004020202020204" pitchFamily="34" charset="0"/>
                <a:cs typeface="Times New Roman" panose="02020603050405020304" pitchFamily="18" charset="0"/>
              </a:rPr>
              <a:t>; 1</a:t>
            </a:r>
            <a:r>
              <a:rPr lang="en-US" kern="100" dirty="0">
                <a:effectLst/>
                <a:latin typeface="Aptos" panose="020B0004020202020204" pitchFamily="34" charset="0"/>
                <a:ea typeface="Aptos" panose="020B0004020202020204" pitchFamily="34" charset="0"/>
                <a:cs typeface="Times New Roman" panose="02020603050405020304" pitchFamily="18" charset="0"/>
              </a:rPr>
              <a:t> partner; several liaisons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Three children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Described by one biographer as “to the right of Atilla the Hun.’’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Supported Barry Goldwater, Richard Nixon and any Republican candidate.</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262880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white text&#10;&#10;Description automatically generated">
            <a:extLst>
              <a:ext uri="{FF2B5EF4-FFF2-40B4-BE49-F238E27FC236}">
                <a16:creationId xmlns:a16="http://schemas.microsoft.com/office/drawing/2014/main" id="{35DFF55F-1A95-260F-13C3-0C2B164A5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2" y="477217"/>
            <a:ext cx="3932237" cy="1249398"/>
          </a:xfrm>
          <a:prstGeom prst="rect">
            <a:avLst/>
          </a:prstGeom>
        </p:spPr>
      </p:pic>
      <p:pic>
        <p:nvPicPr>
          <p:cNvPr id="12" name="Picture 11" descr="A group of men in military uniforms&#10;&#10;Description automatically generated">
            <a:extLst>
              <a:ext uri="{FF2B5EF4-FFF2-40B4-BE49-F238E27FC236}">
                <a16:creationId xmlns:a16="http://schemas.microsoft.com/office/drawing/2014/main" id="{AB6C11E5-5214-F0C7-B2A5-8C02BDCEF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40" y="1800656"/>
            <a:ext cx="4036979" cy="2597426"/>
          </a:xfrm>
          <a:prstGeom prst="rect">
            <a:avLst/>
          </a:prstGeom>
        </p:spPr>
      </p:pic>
      <p:sp>
        <p:nvSpPr>
          <p:cNvPr id="14" name="TextBox 13">
            <a:extLst>
              <a:ext uri="{FF2B5EF4-FFF2-40B4-BE49-F238E27FC236}">
                <a16:creationId xmlns:a16="http://schemas.microsoft.com/office/drawing/2014/main" id="{029B7072-0697-4D29-4E7E-825CB38D4998}"/>
              </a:ext>
            </a:extLst>
          </p:cNvPr>
          <p:cNvSpPr txBox="1"/>
          <p:nvPr/>
        </p:nvSpPr>
        <p:spPr>
          <a:xfrm>
            <a:off x="818939" y="4614773"/>
            <a:ext cx="4002280" cy="1384995"/>
          </a:xfrm>
          <a:prstGeom prst="rect">
            <a:avLst/>
          </a:prstGeom>
          <a:noFill/>
        </p:spPr>
        <p:txBody>
          <a:bodyPr wrap="square" rtlCol="0">
            <a:spAutoFit/>
          </a:bodyPr>
          <a:lstStyle/>
          <a:p>
            <a:r>
              <a:rPr lang="en-US" sz="2800" dirty="0"/>
              <a:t>Williams left, and Glenn, right, huddle with a commander in Korea.</a:t>
            </a:r>
          </a:p>
        </p:txBody>
      </p:sp>
      <p:sp>
        <p:nvSpPr>
          <p:cNvPr id="2" name="TextBox 1">
            <a:extLst>
              <a:ext uri="{FF2B5EF4-FFF2-40B4-BE49-F238E27FC236}">
                <a16:creationId xmlns:a16="http://schemas.microsoft.com/office/drawing/2014/main" id="{877FD187-8F7C-8704-0CBF-A9CEBDC65708}"/>
              </a:ext>
            </a:extLst>
          </p:cNvPr>
          <p:cNvSpPr txBox="1"/>
          <p:nvPr/>
        </p:nvSpPr>
        <p:spPr>
          <a:xfrm>
            <a:off x="4873591" y="477217"/>
            <a:ext cx="6343650" cy="1323439"/>
          </a:xfrm>
          <a:prstGeom prst="rect">
            <a:avLst/>
          </a:prstGeom>
          <a:noFill/>
        </p:spPr>
        <p:txBody>
          <a:bodyPr wrap="square" rtlCol="0">
            <a:spAutoFit/>
          </a:bodyPr>
          <a:lstStyle/>
          <a:p>
            <a:pPr algn="ctr"/>
            <a:r>
              <a:rPr lang="en-US" sz="4000" b="1" dirty="0">
                <a:latin typeface="Aptos" panose="020B0004020202020204" pitchFamily="34" charset="0"/>
              </a:rPr>
              <a:t>Synopsis:</a:t>
            </a:r>
          </a:p>
          <a:p>
            <a:pPr algn="ctr"/>
            <a:r>
              <a:rPr lang="en-US" sz="4000" b="1" dirty="0">
                <a:latin typeface="Aptos" panose="020B0004020202020204" pitchFamily="34" charset="0"/>
              </a:rPr>
              <a:t>Getting to Korea </a:t>
            </a:r>
          </a:p>
        </p:txBody>
      </p:sp>
      <p:sp>
        <p:nvSpPr>
          <p:cNvPr id="3" name="Content Placeholder 11">
            <a:extLst>
              <a:ext uri="{FF2B5EF4-FFF2-40B4-BE49-F238E27FC236}">
                <a16:creationId xmlns:a16="http://schemas.microsoft.com/office/drawing/2014/main" id="{00BF3802-66B7-F7FB-34DF-2E0BB9D8BAC3}"/>
              </a:ext>
            </a:extLst>
          </p:cNvPr>
          <p:cNvSpPr txBox="1">
            <a:spLocks/>
          </p:cNvSpPr>
          <p:nvPr/>
        </p:nvSpPr>
        <p:spPr>
          <a:xfrm>
            <a:off x="5378416" y="2029445"/>
            <a:ext cx="5713654" cy="435133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3200" b="1" dirty="0"/>
              <a:t>Ted Williams in WW II</a:t>
            </a:r>
          </a:p>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During the ‘42 season, Williams enlisted in a Navy pilot training program.</a:t>
            </a:r>
          </a:p>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Instructed pilots; was awaiting orders in Hawaii on V-J Day</a:t>
            </a:r>
          </a:p>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Never resigned; remained in Marine Corps Reserve; promoted to Captain; recalled in 1952</a:t>
            </a:r>
          </a:p>
          <a:p>
            <a:endParaRPr lang="en-US" b="1" dirty="0"/>
          </a:p>
          <a:p>
            <a:endParaRPr lang="en-US" dirty="0"/>
          </a:p>
        </p:txBody>
      </p:sp>
    </p:spTree>
    <p:extLst>
      <p:ext uri="{BB962C8B-B14F-4D97-AF65-F5344CB8AC3E}">
        <p14:creationId xmlns:p14="http://schemas.microsoft.com/office/powerpoint/2010/main" val="60267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D396E-D533-C8BD-86DA-6AC164984D09}"/>
            </a:ext>
          </a:extLst>
        </p:cNvPr>
        <p:cNvGrpSpPr/>
        <p:nvPr/>
      </p:nvGrpSpPr>
      <p:grpSpPr>
        <a:xfrm>
          <a:off x="0" y="0"/>
          <a:ext cx="0" cy="0"/>
          <a:chOff x="0" y="0"/>
          <a:chExt cx="0" cy="0"/>
        </a:xfrm>
      </p:grpSpPr>
      <p:pic>
        <p:nvPicPr>
          <p:cNvPr id="7" name="Picture 6" descr="A logo with white text&#10;&#10;Description automatically generated">
            <a:extLst>
              <a:ext uri="{FF2B5EF4-FFF2-40B4-BE49-F238E27FC236}">
                <a16:creationId xmlns:a16="http://schemas.microsoft.com/office/drawing/2014/main" id="{DEABCC75-E949-CAD4-9550-DF627EC22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2" y="477217"/>
            <a:ext cx="3932237" cy="1249398"/>
          </a:xfrm>
          <a:prstGeom prst="rect">
            <a:avLst/>
          </a:prstGeom>
        </p:spPr>
      </p:pic>
      <p:pic>
        <p:nvPicPr>
          <p:cNvPr id="12" name="Picture 11" descr="A group of men in military uniforms&#10;&#10;Description automatically generated">
            <a:extLst>
              <a:ext uri="{FF2B5EF4-FFF2-40B4-BE49-F238E27FC236}">
                <a16:creationId xmlns:a16="http://schemas.microsoft.com/office/drawing/2014/main" id="{BF7EFC8F-958C-7E9D-E2D5-430D54D53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40" y="1800656"/>
            <a:ext cx="4036979" cy="2597426"/>
          </a:xfrm>
          <a:prstGeom prst="rect">
            <a:avLst/>
          </a:prstGeom>
        </p:spPr>
      </p:pic>
      <p:sp>
        <p:nvSpPr>
          <p:cNvPr id="14" name="TextBox 13">
            <a:extLst>
              <a:ext uri="{FF2B5EF4-FFF2-40B4-BE49-F238E27FC236}">
                <a16:creationId xmlns:a16="http://schemas.microsoft.com/office/drawing/2014/main" id="{A92A30E9-1C60-27AC-BB11-4DB6DAD23016}"/>
              </a:ext>
            </a:extLst>
          </p:cNvPr>
          <p:cNvSpPr txBox="1"/>
          <p:nvPr/>
        </p:nvSpPr>
        <p:spPr>
          <a:xfrm>
            <a:off x="818939" y="4614773"/>
            <a:ext cx="4002280" cy="1384995"/>
          </a:xfrm>
          <a:prstGeom prst="rect">
            <a:avLst/>
          </a:prstGeom>
          <a:noFill/>
        </p:spPr>
        <p:txBody>
          <a:bodyPr wrap="square" rtlCol="0">
            <a:spAutoFit/>
          </a:bodyPr>
          <a:lstStyle/>
          <a:p>
            <a:r>
              <a:rPr lang="en-US" sz="2800" dirty="0"/>
              <a:t>Williams left, and Glenn, right, huddle with a commander in Korea.</a:t>
            </a:r>
          </a:p>
        </p:txBody>
      </p:sp>
      <p:sp>
        <p:nvSpPr>
          <p:cNvPr id="2" name="TextBox 1">
            <a:extLst>
              <a:ext uri="{FF2B5EF4-FFF2-40B4-BE49-F238E27FC236}">
                <a16:creationId xmlns:a16="http://schemas.microsoft.com/office/drawing/2014/main" id="{7DBFD390-C733-FCE7-FB8C-D2651302CAE3}"/>
              </a:ext>
            </a:extLst>
          </p:cNvPr>
          <p:cNvSpPr txBox="1"/>
          <p:nvPr/>
        </p:nvSpPr>
        <p:spPr>
          <a:xfrm>
            <a:off x="4873591" y="477217"/>
            <a:ext cx="6343650" cy="1323439"/>
          </a:xfrm>
          <a:prstGeom prst="rect">
            <a:avLst/>
          </a:prstGeom>
          <a:noFill/>
        </p:spPr>
        <p:txBody>
          <a:bodyPr wrap="square" rtlCol="0">
            <a:spAutoFit/>
          </a:bodyPr>
          <a:lstStyle/>
          <a:p>
            <a:pPr algn="ctr"/>
            <a:r>
              <a:rPr lang="en-US" sz="4000" b="1" dirty="0">
                <a:latin typeface="Aptos" panose="020B0004020202020204" pitchFamily="34" charset="0"/>
              </a:rPr>
              <a:t>Synopsis:</a:t>
            </a:r>
          </a:p>
          <a:p>
            <a:pPr algn="ctr"/>
            <a:r>
              <a:rPr lang="en-US" sz="4000" b="1" dirty="0">
                <a:latin typeface="Aptos" panose="020B0004020202020204" pitchFamily="34" charset="0"/>
              </a:rPr>
              <a:t>Getting to Korea </a:t>
            </a:r>
          </a:p>
        </p:txBody>
      </p:sp>
      <p:sp>
        <p:nvSpPr>
          <p:cNvPr id="3" name="Content Placeholder 11">
            <a:extLst>
              <a:ext uri="{FF2B5EF4-FFF2-40B4-BE49-F238E27FC236}">
                <a16:creationId xmlns:a16="http://schemas.microsoft.com/office/drawing/2014/main" id="{7B5AAB98-E601-C123-8C01-63381D970521}"/>
              </a:ext>
            </a:extLst>
          </p:cNvPr>
          <p:cNvSpPr txBox="1">
            <a:spLocks/>
          </p:cNvSpPr>
          <p:nvPr/>
        </p:nvSpPr>
        <p:spPr>
          <a:xfrm>
            <a:off x="5126625" y="1961321"/>
            <a:ext cx="5925688" cy="441946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3200" b="1" dirty="0"/>
              <a:t>John Glenn in WW II</a:t>
            </a:r>
          </a:p>
          <a:p>
            <a:endParaRPr lang="en-US" sz="3200" b="1" dirty="0"/>
          </a:p>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Earned a pilot’s license during college</a:t>
            </a:r>
          </a:p>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Quit Muskingum; joined Army Air Corps.  Transferred to Marines.</a:t>
            </a:r>
          </a:p>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Finished war flying 57 combat missions from Midway Atoll and Marshall Islands</a:t>
            </a:r>
          </a:p>
          <a:p>
            <a:endParaRPr lang="en-US" b="1" dirty="0"/>
          </a:p>
          <a:p>
            <a:endParaRPr lang="en-US" dirty="0"/>
          </a:p>
        </p:txBody>
      </p:sp>
    </p:spTree>
    <p:extLst>
      <p:ext uri="{BB962C8B-B14F-4D97-AF65-F5344CB8AC3E}">
        <p14:creationId xmlns:p14="http://schemas.microsoft.com/office/powerpoint/2010/main" val="214925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EDCEB-E87D-6ACD-0A44-FF60F6A10D2C}"/>
            </a:ext>
          </a:extLst>
        </p:cNvPr>
        <p:cNvGrpSpPr/>
        <p:nvPr/>
      </p:nvGrpSpPr>
      <p:grpSpPr>
        <a:xfrm>
          <a:off x="0" y="0"/>
          <a:ext cx="0" cy="0"/>
          <a:chOff x="0" y="0"/>
          <a:chExt cx="0" cy="0"/>
        </a:xfrm>
      </p:grpSpPr>
      <p:pic>
        <p:nvPicPr>
          <p:cNvPr id="7" name="Picture 6" descr="A logo with white text&#10;&#10;Description automatically generated">
            <a:extLst>
              <a:ext uri="{FF2B5EF4-FFF2-40B4-BE49-F238E27FC236}">
                <a16:creationId xmlns:a16="http://schemas.microsoft.com/office/drawing/2014/main" id="{446B9F35-24F9-FE26-9C64-0D95189F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2" y="477217"/>
            <a:ext cx="3932237" cy="1249398"/>
          </a:xfrm>
          <a:prstGeom prst="rect">
            <a:avLst/>
          </a:prstGeom>
        </p:spPr>
      </p:pic>
      <p:pic>
        <p:nvPicPr>
          <p:cNvPr id="12" name="Picture 11">
            <a:extLst>
              <a:ext uri="{FF2B5EF4-FFF2-40B4-BE49-F238E27FC236}">
                <a16:creationId xmlns:a16="http://schemas.microsoft.com/office/drawing/2014/main" id="{109514D1-B8FC-C8F9-0B55-09B8585DC3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97144" y="1961321"/>
            <a:ext cx="5486746" cy="2239618"/>
          </a:xfrm>
          <a:prstGeom prst="rect">
            <a:avLst/>
          </a:prstGeom>
        </p:spPr>
      </p:pic>
      <p:sp>
        <p:nvSpPr>
          <p:cNvPr id="2" name="TextBox 1">
            <a:extLst>
              <a:ext uri="{FF2B5EF4-FFF2-40B4-BE49-F238E27FC236}">
                <a16:creationId xmlns:a16="http://schemas.microsoft.com/office/drawing/2014/main" id="{D18E79F3-AEC0-A685-9DC7-E99D5BCA894E}"/>
              </a:ext>
            </a:extLst>
          </p:cNvPr>
          <p:cNvSpPr txBox="1"/>
          <p:nvPr/>
        </p:nvSpPr>
        <p:spPr>
          <a:xfrm>
            <a:off x="4873591" y="477217"/>
            <a:ext cx="6343650" cy="1323439"/>
          </a:xfrm>
          <a:prstGeom prst="rect">
            <a:avLst/>
          </a:prstGeom>
          <a:noFill/>
        </p:spPr>
        <p:txBody>
          <a:bodyPr wrap="square" rtlCol="0">
            <a:spAutoFit/>
          </a:bodyPr>
          <a:lstStyle/>
          <a:p>
            <a:pPr algn="ctr"/>
            <a:r>
              <a:rPr lang="en-US" sz="4000" b="1" dirty="0">
                <a:latin typeface="Aptos" panose="020B0004020202020204" pitchFamily="34" charset="0"/>
              </a:rPr>
              <a:t>Synopsis:</a:t>
            </a:r>
          </a:p>
          <a:p>
            <a:pPr algn="ctr"/>
            <a:r>
              <a:rPr lang="en-US" sz="4000" b="1" dirty="0">
                <a:latin typeface="Aptos" panose="020B0004020202020204" pitchFamily="34" charset="0"/>
              </a:rPr>
              <a:t>Becoming wingmen</a:t>
            </a:r>
          </a:p>
        </p:txBody>
      </p:sp>
      <p:sp>
        <p:nvSpPr>
          <p:cNvPr id="3" name="Content Placeholder 11">
            <a:extLst>
              <a:ext uri="{FF2B5EF4-FFF2-40B4-BE49-F238E27FC236}">
                <a16:creationId xmlns:a16="http://schemas.microsoft.com/office/drawing/2014/main" id="{17F5A894-EBC7-9756-05C4-05AD4B7E6596}"/>
              </a:ext>
            </a:extLst>
          </p:cNvPr>
          <p:cNvSpPr txBox="1">
            <a:spLocks/>
          </p:cNvSpPr>
          <p:nvPr/>
        </p:nvSpPr>
        <p:spPr>
          <a:xfrm>
            <a:off x="836612" y="1961321"/>
            <a:ext cx="5058245" cy="441946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Welcome to the jet age.</a:t>
            </a:r>
          </a:p>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April 30, 1952: “Ted Williams Day.’’ Waves his cap to the crowd, hits a game-winning homer. Leaves for military.</a:t>
            </a:r>
          </a:p>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Glenn was ‘’sniveling’’ for combat duty. Left a training school in Quantico, Va.</a:t>
            </a:r>
          </a:p>
          <a:p>
            <a:pPr marL="342900" indent="-342900">
              <a:lnSpc>
                <a:spcPct val="107000"/>
              </a:lnSpc>
              <a:spcBef>
                <a:spcPts val="0"/>
              </a:spcBef>
              <a:spcAft>
                <a:spcPts val="800"/>
              </a:spcAft>
              <a:buFont typeface="Arial" panose="020B0604020202020204" pitchFamily="34" charset="0"/>
              <a:buChar char="•"/>
              <a:tabLst>
                <a:tab pos="457200" algn="l"/>
              </a:tabLst>
            </a:pPr>
            <a:r>
              <a:rPr lang="en-US" sz="2800" kern="100" dirty="0">
                <a:latin typeface="Aptos" panose="020B0004020202020204" pitchFamily="34" charset="0"/>
                <a:ea typeface="Aptos" panose="020B0004020202020204" pitchFamily="34" charset="0"/>
                <a:cs typeface="Times New Roman" panose="02020603050405020304" pitchFamily="18" charset="0"/>
              </a:rPr>
              <a:t>Arrived 12 days apart in Korea. Glenn said he was “OK.’’</a:t>
            </a:r>
          </a:p>
          <a:p>
            <a:endParaRPr lang="en-US" b="1" dirty="0"/>
          </a:p>
          <a:p>
            <a:endParaRPr lang="en-US" dirty="0"/>
          </a:p>
        </p:txBody>
      </p:sp>
      <p:sp>
        <p:nvSpPr>
          <p:cNvPr id="10" name="TextBox 9">
            <a:extLst>
              <a:ext uri="{FF2B5EF4-FFF2-40B4-BE49-F238E27FC236}">
                <a16:creationId xmlns:a16="http://schemas.microsoft.com/office/drawing/2014/main" id="{13ADCCA6-60DC-C475-1B06-B72B5B484189}"/>
              </a:ext>
            </a:extLst>
          </p:cNvPr>
          <p:cNvSpPr txBox="1"/>
          <p:nvPr/>
        </p:nvSpPr>
        <p:spPr>
          <a:xfrm>
            <a:off x="6096000" y="4566347"/>
            <a:ext cx="5687890" cy="1814436"/>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tabLst>
                <a:tab pos="457200" algn="l"/>
              </a:tabLst>
            </a:pPr>
            <a:r>
              <a:rPr lang="en-US" sz="2400" kern="100" dirty="0">
                <a:latin typeface="Aptos" panose="020B0004020202020204" pitchFamily="34" charset="0"/>
                <a:ea typeface="Aptos" panose="020B0004020202020204" pitchFamily="34" charset="0"/>
                <a:cs typeface="Times New Roman" panose="02020603050405020304" pitchFamily="18" charset="0"/>
              </a:rPr>
              <a:t>Became part of the “Blow and Go’’ group.</a:t>
            </a:r>
          </a:p>
          <a:p>
            <a:pPr marL="342900" indent="-342900">
              <a:lnSpc>
                <a:spcPct val="107000"/>
              </a:lnSpc>
              <a:spcAft>
                <a:spcPts val="800"/>
              </a:spcAft>
              <a:buFont typeface="Arial" panose="020B0604020202020204" pitchFamily="34" charset="0"/>
              <a:buChar char="•"/>
              <a:tabLst>
                <a:tab pos="457200" algn="l"/>
              </a:tabLst>
            </a:pPr>
            <a:r>
              <a:rPr lang="en-US" sz="2400" kern="100" dirty="0">
                <a:latin typeface="Aptos" panose="020B0004020202020204" pitchFamily="34" charset="0"/>
                <a:ea typeface="Aptos" panose="020B0004020202020204" pitchFamily="34" charset="0"/>
                <a:cs typeface="Times New Roman" panose="02020603050405020304" pitchFamily="18" charset="0"/>
              </a:rPr>
              <a:t>Flew 8 missions together over North Korea.</a:t>
            </a:r>
            <a:endParaRPr lang="en-US" sz="26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09053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3881</TotalTime>
  <Words>1135</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and Mary Holleran</dc:creator>
  <cp:lastModifiedBy>Lusignan, Susan</cp:lastModifiedBy>
  <cp:revision>3</cp:revision>
  <dcterms:created xsi:type="dcterms:W3CDTF">2024-02-28T23:44:32Z</dcterms:created>
  <dcterms:modified xsi:type="dcterms:W3CDTF">2024-03-05T18:27:33Z</dcterms:modified>
</cp:coreProperties>
</file>